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rial Unicode Bold" charset="1" panose="020B0704020202020204"/>
      <p:regular r:id="rId19"/>
    </p:embeddedFont>
    <p:embeddedFont>
      <p:font typeface="Arial Unicode" charset="1" panose="020B0604020202020204"/>
      <p:regular r:id="rId20"/>
    </p:embeddedFont>
    <p:embeddedFont>
      <p:font typeface="Open Sans Bold" charset="1" panose="020B0806030504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jpe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62861" y="7255463"/>
            <a:ext cx="4584441" cy="45844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76502">
            <a:off x="15172850" y="-1786679"/>
            <a:ext cx="4584441" cy="45844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0767060" y="8794622"/>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TextBox 13" id="13"/>
          <p:cNvSpPr txBox="true"/>
          <p:nvPr/>
        </p:nvSpPr>
        <p:spPr>
          <a:xfrm rot="0">
            <a:off x="1529360" y="2199809"/>
            <a:ext cx="9813429" cy="1827984"/>
          </a:xfrm>
          <a:prstGeom prst="rect">
            <a:avLst/>
          </a:prstGeom>
        </p:spPr>
        <p:txBody>
          <a:bodyPr anchor="t" rtlCol="false" tIns="0" lIns="0" bIns="0" rIns="0">
            <a:spAutoFit/>
          </a:bodyPr>
          <a:lstStyle/>
          <a:p>
            <a:pPr algn="l">
              <a:lnSpc>
                <a:spcPts val="13214"/>
              </a:lnSpc>
            </a:pPr>
            <a:r>
              <a:rPr lang="en-US" sz="15016" spc="-946" b="true">
                <a:solidFill>
                  <a:srgbClr val="FFFFFF"/>
                </a:solidFill>
                <a:latin typeface="Arial Unicode Bold"/>
                <a:ea typeface="Arial Unicode Bold"/>
                <a:cs typeface="Arial Unicode Bold"/>
                <a:sym typeface="Arial Unicode Bold"/>
              </a:rPr>
              <a:t>SignAI</a:t>
            </a:r>
          </a:p>
        </p:txBody>
      </p:sp>
      <p:sp>
        <p:nvSpPr>
          <p:cNvPr name="TextBox 14" id="14"/>
          <p:cNvSpPr txBox="true"/>
          <p:nvPr/>
        </p:nvSpPr>
        <p:spPr>
          <a:xfrm rot="0">
            <a:off x="1529360" y="1658160"/>
            <a:ext cx="5523118" cy="311278"/>
          </a:xfrm>
          <a:prstGeom prst="rect">
            <a:avLst/>
          </a:prstGeom>
        </p:spPr>
        <p:txBody>
          <a:bodyPr anchor="t" rtlCol="false" tIns="0" lIns="0" bIns="0" rIns="0">
            <a:spAutoFit/>
          </a:bodyPr>
          <a:lstStyle/>
          <a:p>
            <a:pPr algn="l">
              <a:lnSpc>
                <a:spcPts val="2202"/>
              </a:lnSpc>
            </a:pPr>
            <a:r>
              <a:rPr lang="en-US" sz="2503" spc="72">
                <a:solidFill>
                  <a:srgbClr val="FFFFFF"/>
                </a:solidFill>
                <a:latin typeface="Arial Unicode"/>
                <a:ea typeface="Arial Unicode"/>
                <a:cs typeface="Arial Unicode"/>
                <a:sym typeface="Arial Unicode"/>
              </a:rPr>
              <a:t>CAPSTONE</a:t>
            </a:r>
          </a:p>
        </p:txBody>
      </p:sp>
      <p:sp>
        <p:nvSpPr>
          <p:cNvPr name="TextBox 15" id="15"/>
          <p:cNvSpPr txBox="true"/>
          <p:nvPr/>
        </p:nvSpPr>
        <p:spPr>
          <a:xfrm rot="0">
            <a:off x="11736182" y="8947022"/>
            <a:ext cx="5523118" cy="311278"/>
          </a:xfrm>
          <a:prstGeom prst="rect">
            <a:avLst/>
          </a:prstGeom>
        </p:spPr>
        <p:txBody>
          <a:bodyPr anchor="t" rtlCol="false" tIns="0" lIns="0" bIns="0" rIns="0">
            <a:spAutoFit/>
          </a:bodyPr>
          <a:lstStyle/>
          <a:p>
            <a:pPr algn="r">
              <a:lnSpc>
                <a:spcPts val="2202"/>
              </a:lnSpc>
            </a:pPr>
            <a:r>
              <a:rPr lang="en-US" sz="2503" spc="72">
                <a:solidFill>
                  <a:srgbClr val="FFFFFF"/>
                </a:solidFill>
                <a:latin typeface="Arial Unicode"/>
                <a:ea typeface="Arial Unicode"/>
                <a:cs typeface="Arial Unicode"/>
                <a:sym typeface="Arial Unicode"/>
              </a:rPr>
              <a:t>SignAI</a:t>
            </a:r>
          </a:p>
        </p:txBody>
      </p:sp>
      <p:sp>
        <p:nvSpPr>
          <p:cNvPr name="TextBox 16" id="16"/>
          <p:cNvSpPr txBox="true"/>
          <p:nvPr/>
        </p:nvSpPr>
        <p:spPr>
          <a:xfrm rot="0">
            <a:off x="12106834" y="6545359"/>
            <a:ext cx="5152466" cy="2169246"/>
          </a:xfrm>
          <a:prstGeom prst="rect">
            <a:avLst/>
          </a:prstGeom>
        </p:spPr>
        <p:txBody>
          <a:bodyPr anchor="t" rtlCol="false" tIns="0" lIns="0" bIns="0" rIns="0">
            <a:spAutoFit/>
          </a:bodyPr>
          <a:lstStyle/>
          <a:p>
            <a:pPr algn="r">
              <a:lnSpc>
                <a:spcPts val="2003"/>
              </a:lnSpc>
            </a:pPr>
            <a:r>
              <a:rPr lang="en-US" b="true" sz="2003" spc="2">
                <a:solidFill>
                  <a:srgbClr val="FFFFFF"/>
                </a:solidFill>
                <a:latin typeface="Arial Unicode Bold"/>
                <a:ea typeface="Arial Unicode Bold"/>
                <a:cs typeface="Arial Unicode Bold"/>
                <a:sym typeface="Arial Unicode Bold"/>
              </a:rPr>
              <a:t>Integrantes</a:t>
            </a:r>
            <a:r>
              <a:rPr lang="en-US" sz="2003" spc="2">
                <a:solidFill>
                  <a:srgbClr val="FFFFFF"/>
                </a:solidFill>
                <a:latin typeface="Arial Unicode"/>
                <a:ea typeface="Arial Unicode"/>
                <a:cs typeface="Arial Unicode"/>
                <a:sym typeface="Arial Unicode"/>
              </a:rPr>
              <a:t>:</a:t>
            </a:r>
          </a:p>
          <a:p>
            <a:pPr algn="r">
              <a:lnSpc>
                <a:spcPts val="1943"/>
              </a:lnSpc>
            </a:pPr>
            <a:r>
              <a:rPr lang="en-US" sz="2003">
                <a:solidFill>
                  <a:srgbClr val="FFFFFF"/>
                </a:solidFill>
                <a:latin typeface="Arial Unicode"/>
                <a:ea typeface="Arial Unicode"/>
                <a:cs typeface="Arial Unicode"/>
                <a:sym typeface="Arial Unicode"/>
              </a:rPr>
              <a:t>Jenniffer Coñuel - </a:t>
            </a:r>
          </a:p>
          <a:p>
            <a:pPr algn="r">
              <a:lnSpc>
                <a:spcPts val="1943"/>
              </a:lnSpc>
            </a:pPr>
            <a:r>
              <a:rPr lang="en-US" sz="2003">
                <a:solidFill>
                  <a:srgbClr val="FFFFFF"/>
                </a:solidFill>
                <a:latin typeface="Arial Unicode"/>
                <a:ea typeface="Arial Unicode"/>
                <a:cs typeface="Arial Unicode"/>
                <a:sym typeface="Arial Unicode"/>
              </a:rPr>
              <a:t>Mattías Gonzalez - </a:t>
            </a:r>
          </a:p>
          <a:p>
            <a:pPr algn="r">
              <a:lnSpc>
                <a:spcPts val="1943"/>
              </a:lnSpc>
            </a:pPr>
            <a:r>
              <a:rPr lang="en-US" sz="2003">
                <a:solidFill>
                  <a:srgbClr val="FFFFFF"/>
                </a:solidFill>
                <a:latin typeface="Arial Unicode"/>
                <a:ea typeface="Arial Unicode"/>
                <a:cs typeface="Arial Unicode"/>
                <a:sym typeface="Arial Unicode"/>
              </a:rPr>
              <a:t>Ariel Silva - </a:t>
            </a:r>
          </a:p>
          <a:p>
            <a:pPr algn="r">
              <a:lnSpc>
                <a:spcPts val="1943"/>
              </a:lnSpc>
            </a:pPr>
          </a:p>
          <a:p>
            <a:pPr algn="r">
              <a:lnSpc>
                <a:spcPts val="1943"/>
              </a:lnSpc>
            </a:pPr>
            <a:r>
              <a:rPr lang="en-US" sz="2003" b="true">
                <a:solidFill>
                  <a:srgbClr val="FFFFFF"/>
                </a:solidFill>
                <a:latin typeface="Arial Unicode Bold"/>
                <a:ea typeface="Arial Unicode Bold"/>
                <a:cs typeface="Arial Unicode Bold"/>
                <a:sym typeface="Arial Unicode Bold"/>
              </a:rPr>
              <a:t>Profesores</a:t>
            </a:r>
            <a:r>
              <a:rPr lang="en-US" sz="2003">
                <a:solidFill>
                  <a:srgbClr val="FFFFFF"/>
                </a:solidFill>
                <a:latin typeface="Arial Unicode"/>
                <a:ea typeface="Arial Unicode"/>
                <a:cs typeface="Arial Unicode"/>
                <a:sym typeface="Arial Unicode"/>
              </a:rPr>
              <a:t>:</a:t>
            </a:r>
          </a:p>
          <a:p>
            <a:pPr algn="r">
              <a:lnSpc>
                <a:spcPts val="1943"/>
              </a:lnSpc>
            </a:pPr>
            <a:r>
              <a:rPr lang="en-US" sz="2003">
                <a:solidFill>
                  <a:srgbClr val="FFFFFF"/>
                </a:solidFill>
                <a:latin typeface="Arial Unicode"/>
                <a:ea typeface="Arial Unicode"/>
                <a:cs typeface="Arial Unicode"/>
                <a:sym typeface="Arial Unicode"/>
              </a:rPr>
              <a:t>Jazna Meza - </a:t>
            </a:r>
          </a:p>
          <a:p>
            <a:pPr algn="r">
              <a:lnSpc>
                <a:spcPts val="1943"/>
              </a:lnSpc>
            </a:pPr>
            <a:r>
              <a:rPr lang="en-US" sz="2003">
                <a:solidFill>
                  <a:srgbClr val="FFFFFF"/>
                </a:solidFill>
                <a:latin typeface="Arial Unicode"/>
                <a:ea typeface="Arial Unicode"/>
                <a:cs typeface="Arial Unicode"/>
                <a:sym typeface="Arial Unicode"/>
              </a:rPr>
              <a:t>Juan Pablo Mellado - </a:t>
            </a:r>
          </a:p>
          <a:p>
            <a:pPr algn="r">
              <a:lnSpc>
                <a:spcPts val="194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357278" y="2105450"/>
            <a:ext cx="7426219" cy="24167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¿Cómo se logró?</a:t>
            </a:r>
          </a:p>
        </p:txBody>
      </p:sp>
      <p:sp>
        <p:nvSpPr>
          <p:cNvPr name="TextBox 6" id="6"/>
          <p:cNvSpPr txBox="true"/>
          <p:nvPr/>
        </p:nvSpPr>
        <p:spPr>
          <a:xfrm rot="0">
            <a:off x="1357278" y="5089020"/>
            <a:ext cx="8192902" cy="2540080"/>
          </a:xfrm>
          <a:prstGeom prst="rect">
            <a:avLst/>
          </a:prstGeom>
        </p:spPr>
        <p:txBody>
          <a:bodyPr anchor="t" rtlCol="false" tIns="0" lIns="0" bIns="0" rIns="0">
            <a:spAutoFit/>
          </a:bodyPr>
          <a:lstStyle/>
          <a:p>
            <a:pPr algn="l">
              <a:lnSpc>
                <a:spcPts val="2503"/>
              </a:lnSpc>
            </a:pPr>
            <a:r>
              <a:rPr lang="en-US" sz="2503">
                <a:solidFill>
                  <a:srgbClr val="FFFFFF"/>
                </a:solidFill>
                <a:latin typeface="Arial Unicode"/>
                <a:ea typeface="Arial Unicode"/>
                <a:cs typeface="Arial Unicode"/>
                <a:sym typeface="Arial Unicode"/>
              </a:rPr>
              <a:t>Además del modelo de DeepLearning también tuvimos que hacer funciones para el Backend con el fin de preparar los vídeos que se recepcionan para poder clasificarlo correctamente.</a:t>
            </a:r>
          </a:p>
          <a:p>
            <a:pPr algn="l">
              <a:lnSpc>
                <a:spcPts val="2503"/>
              </a:lnSpc>
            </a:pPr>
          </a:p>
          <a:p>
            <a:pPr algn="l">
              <a:lnSpc>
                <a:spcPts val="2503"/>
              </a:lnSpc>
            </a:pPr>
            <a:r>
              <a:rPr lang="en-US" sz="2503">
                <a:solidFill>
                  <a:srgbClr val="FFFFFF"/>
                </a:solidFill>
                <a:latin typeface="Arial Unicode"/>
                <a:ea typeface="Arial Unicode"/>
                <a:cs typeface="Arial Unicode"/>
                <a:sym typeface="Arial Unicode"/>
              </a:rPr>
              <a:t>Para eso, una vez se recibe un vídeo en el backend, se baja los </a:t>
            </a:r>
            <a:r>
              <a:rPr lang="en-US" sz="2503" b="true">
                <a:solidFill>
                  <a:srgbClr val="FFFFFF"/>
                </a:solidFill>
                <a:latin typeface="Arial Unicode Bold"/>
                <a:ea typeface="Arial Unicode Bold"/>
                <a:cs typeface="Arial Unicode Bold"/>
                <a:sym typeface="Arial Unicode Bold"/>
              </a:rPr>
              <a:t>Frames per Second</a:t>
            </a:r>
            <a:r>
              <a:rPr lang="en-US" sz="2503">
                <a:solidFill>
                  <a:srgbClr val="FFFFFF"/>
                </a:solidFill>
                <a:latin typeface="Arial Unicode"/>
                <a:ea typeface="Arial Unicode"/>
                <a:cs typeface="Arial Unicode"/>
                <a:sym typeface="Arial Unicode"/>
              </a:rPr>
              <a:t> a </a:t>
            </a:r>
            <a:r>
              <a:rPr lang="en-US" sz="2503" b="true">
                <a:solidFill>
                  <a:srgbClr val="FFFFFF"/>
                </a:solidFill>
                <a:latin typeface="Arial Unicode Bold"/>
                <a:ea typeface="Arial Unicode Bold"/>
                <a:cs typeface="Arial Unicode Bold"/>
                <a:sym typeface="Arial Unicode Bold"/>
              </a:rPr>
              <a:t>8</a:t>
            </a:r>
            <a:r>
              <a:rPr lang="en-US" sz="2503">
                <a:solidFill>
                  <a:srgbClr val="FFFFFF"/>
                </a:solidFill>
                <a:latin typeface="Arial Unicode"/>
                <a:ea typeface="Arial Unicode"/>
                <a:cs typeface="Arial Unicode"/>
                <a:sym typeface="Arial Unicode"/>
              </a:rPr>
              <a:t> y se separa el vídeo en </a:t>
            </a:r>
            <a:r>
              <a:rPr lang="en-US" sz="2503" b="true">
                <a:solidFill>
                  <a:srgbClr val="FFFFFF"/>
                </a:solidFill>
                <a:latin typeface="Arial Unicode Bold"/>
                <a:ea typeface="Arial Unicode Bold"/>
                <a:cs typeface="Arial Unicode Bold"/>
                <a:sym typeface="Arial Unicode Bold"/>
              </a:rPr>
              <a:t>Frames</a:t>
            </a:r>
            <a:r>
              <a:rPr lang="en-US" sz="2503">
                <a:solidFill>
                  <a:srgbClr val="FFFFFF"/>
                </a:solidFill>
                <a:latin typeface="Arial Unicode"/>
                <a:ea typeface="Arial Unicode"/>
                <a:cs typeface="Arial Unicode"/>
                <a:sym typeface="Arial Unicode"/>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842684" y="2538998"/>
            <a:ext cx="1152924" cy="11529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D47E6">
                    <a:alpha val="100000"/>
                  </a:srgbClr>
                </a:gs>
                <a:gs pos="50000">
                  <a:srgbClr val="FD5EA5">
                    <a:alpha val="100000"/>
                  </a:srgbClr>
                </a:gs>
                <a:gs pos="100000">
                  <a:srgbClr val="FFAED2">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42684" y="4525297"/>
            <a:ext cx="1152924" cy="11529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31416">
                    <a:alpha val="100000"/>
                  </a:srgbClr>
                </a:gs>
                <a:gs pos="100000">
                  <a:srgbClr val="656366">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842684" y="6508125"/>
            <a:ext cx="1152924" cy="11529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490085" y="4536484"/>
            <a:ext cx="7315200" cy="2952681"/>
          </a:xfrm>
          <a:custGeom>
            <a:avLst/>
            <a:gdLst/>
            <a:ahLst/>
            <a:cxnLst/>
            <a:rect r="r" b="b" t="t" l="l"/>
            <a:pathLst>
              <a:path h="2952681" w="7315200">
                <a:moveTo>
                  <a:pt x="0" y="0"/>
                </a:moveTo>
                <a:lnTo>
                  <a:pt x="7315200" y="0"/>
                </a:lnTo>
                <a:lnTo>
                  <a:pt x="7315200" y="2952681"/>
                </a:lnTo>
                <a:lnTo>
                  <a:pt x="0" y="2952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789233" y="3247594"/>
            <a:ext cx="7315200" cy="2952681"/>
          </a:xfrm>
          <a:custGeom>
            <a:avLst/>
            <a:gdLst/>
            <a:ahLst/>
            <a:cxnLst/>
            <a:rect r="r" b="b" t="t" l="l"/>
            <a:pathLst>
              <a:path h="2952681" w="7315200">
                <a:moveTo>
                  <a:pt x="0" y="0"/>
                </a:moveTo>
                <a:lnTo>
                  <a:pt x="7315200" y="0"/>
                </a:lnTo>
                <a:lnTo>
                  <a:pt x="7315200" y="2952681"/>
                </a:lnTo>
                <a:lnTo>
                  <a:pt x="0" y="2952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687443" y="1716634"/>
            <a:ext cx="6426060" cy="1789151"/>
          </a:xfrm>
          <a:prstGeom prst="rect">
            <a:avLst/>
          </a:prstGeom>
        </p:spPr>
        <p:txBody>
          <a:bodyPr anchor="t" rtlCol="false" tIns="0" lIns="0" bIns="0" rIns="0">
            <a:spAutoFit/>
          </a:bodyPr>
          <a:lstStyle/>
          <a:p>
            <a:pPr algn="l">
              <a:lnSpc>
                <a:spcPts val="6732"/>
              </a:lnSpc>
            </a:pPr>
            <a:r>
              <a:rPr lang="en-US" sz="7651" spc="-482" b="true">
                <a:solidFill>
                  <a:srgbClr val="FFFFFF"/>
                </a:solidFill>
                <a:latin typeface="Arial Unicode Bold"/>
                <a:ea typeface="Arial Unicode Bold"/>
                <a:cs typeface="Arial Unicode Bold"/>
                <a:sym typeface="Arial Unicode Bold"/>
              </a:rPr>
              <a:t>Developer Portal</a:t>
            </a:r>
          </a:p>
        </p:txBody>
      </p:sp>
      <p:sp>
        <p:nvSpPr>
          <p:cNvPr name="TextBox 14" id="14"/>
          <p:cNvSpPr txBox="true"/>
          <p:nvPr/>
        </p:nvSpPr>
        <p:spPr>
          <a:xfrm rot="0">
            <a:off x="1687443" y="7239922"/>
            <a:ext cx="6748453" cy="75573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Durante esta fase, además de desarrollar el modelo, se desarrolló el Developer Portal, cuya función es centralizar la información de nuestro proyecto.</a:t>
            </a:r>
          </a:p>
        </p:txBody>
      </p:sp>
      <p:sp>
        <p:nvSpPr>
          <p:cNvPr name="TextBox 15" id="15"/>
          <p:cNvSpPr txBox="true"/>
          <p:nvPr/>
        </p:nvSpPr>
        <p:spPr>
          <a:xfrm rot="0">
            <a:off x="10049915" y="2890035"/>
            <a:ext cx="738462" cy="603250"/>
          </a:xfrm>
          <a:prstGeom prst="rect">
            <a:avLst/>
          </a:prstGeom>
        </p:spPr>
        <p:txBody>
          <a:bodyPr anchor="t" rtlCol="false" tIns="0" lIns="0" bIns="0" rIns="0">
            <a:spAutoFit/>
          </a:bodyPr>
          <a:lstStyle/>
          <a:p>
            <a:pPr algn="ctr">
              <a:lnSpc>
                <a:spcPts val="4400"/>
              </a:lnSpc>
            </a:pPr>
            <a:r>
              <a:rPr lang="en-US" b="true" sz="5000" spc="-315">
                <a:solidFill>
                  <a:srgbClr val="000000"/>
                </a:solidFill>
                <a:latin typeface="Arial Unicode Bold"/>
                <a:ea typeface="Arial Unicode Bold"/>
                <a:cs typeface="Arial Unicode Bold"/>
                <a:sym typeface="Arial Unicode Bold"/>
              </a:rPr>
              <a:t>1</a:t>
            </a:r>
          </a:p>
        </p:txBody>
      </p:sp>
      <p:sp>
        <p:nvSpPr>
          <p:cNvPr name="TextBox 16" id="16"/>
          <p:cNvSpPr txBox="true"/>
          <p:nvPr/>
        </p:nvSpPr>
        <p:spPr>
          <a:xfrm rot="0">
            <a:off x="11272203" y="3023145"/>
            <a:ext cx="4978995" cy="100338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El developer portal contiene la documentación y ejemplos de cómo integrar el servicio, además de información de SignAI.</a:t>
            </a:r>
          </a:p>
        </p:txBody>
      </p:sp>
      <p:sp>
        <p:nvSpPr>
          <p:cNvPr name="TextBox 17" id="17"/>
          <p:cNvSpPr txBox="true"/>
          <p:nvPr/>
        </p:nvSpPr>
        <p:spPr>
          <a:xfrm rot="0">
            <a:off x="10049915" y="4876334"/>
            <a:ext cx="738462" cy="603250"/>
          </a:xfrm>
          <a:prstGeom prst="rect">
            <a:avLst/>
          </a:prstGeom>
        </p:spPr>
        <p:txBody>
          <a:bodyPr anchor="t" rtlCol="false" tIns="0" lIns="0" bIns="0" rIns="0">
            <a:spAutoFit/>
          </a:bodyPr>
          <a:lstStyle/>
          <a:p>
            <a:pPr algn="ctr">
              <a:lnSpc>
                <a:spcPts val="4400"/>
              </a:lnSpc>
            </a:pPr>
            <a:r>
              <a:rPr lang="en-US" b="true" sz="5000" spc="-315">
                <a:solidFill>
                  <a:srgbClr val="FFFFFF"/>
                </a:solidFill>
                <a:latin typeface="Arial Unicode Bold"/>
                <a:ea typeface="Arial Unicode Bold"/>
                <a:cs typeface="Arial Unicode Bold"/>
                <a:sym typeface="Arial Unicode Bold"/>
              </a:rPr>
              <a:t>2</a:t>
            </a:r>
          </a:p>
        </p:txBody>
      </p:sp>
      <p:sp>
        <p:nvSpPr>
          <p:cNvPr name="TextBox 18" id="18"/>
          <p:cNvSpPr txBox="true"/>
          <p:nvPr/>
        </p:nvSpPr>
        <p:spPr>
          <a:xfrm rot="0">
            <a:off x="10049915" y="6859162"/>
            <a:ext cx="738462" cy="603250"/>
          </a:xfrm>
          <a:prstGeom prst="rect">
            <a:avLst/>
          </a:prstGeom>
        </p:spPr>
        <p:txBody>
          <a:bodyPr anchor="t" rtlCol="false" tIns="0" lIns="0" bIns="0" rIns="0">
            <a:spAutoFit/>
          </a:bodyPr>
          <a:lstStyle/>
          <a:p>
            <a:pPr algn="ctr">
              <a:lnSpc>
                <a:spcPts val="4400"/>
              </a:lnSpc>
            </a:pPr>
            <a:r>
              <a:rPr lang="en-US" b="true" sz="5000" spc="-315">
                <a:solidFill>
                  <a:srgbClr val="FFFFFF"/>
                </a:solidFill>
                <a:latin typeface="Arial Unicode Bold"/>
                <a:ea typeface="Arial Unicode Bold"/>
                <a:cs typeface="Arial Unicode Bold"/>
                <a:sym typeface="Arial Unicode Bold"/>
              </a:rPr>
              <a:t>3</a:t>
            </a:r>
          </a:p>
        </p:txBody>
      </p:sp>
      <p:sp>
        <p:nvSpPr>
          <p:cNvPr name="TextBox 19" id="19"/>
          <p:cNvSpPr txBox="true"/>
          <p:nvPr/>
        </p:nvSpPr>
        <p:spPr>
          <a:xfrm rot="0">
            <a:off x="11272203" y="2577098"/>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Documentación e Información</a:t>
            </a:r>
          </a:p>
        </p:txBody>
      </p:sp>
      <p:sp>
        <p:nvSpPr>
          <p:cNvPr name="TextBox 20" id="20"/>
          <p:cNvSpPr txBox="true"/>
          <p:nvPr/>
        </p:nvSpPr>
        <p:spPr>
          <a:xfrm rot="0">
            <a:off x="11272203" y="5009444"/>
            <a:ext cx="4978995" cy="50808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Tiene integrado autenticación con e-mail, Google y Github.</a:t>
            </a:r>
          </a:p>
        </p:txBody>
      </p:sp>
      <p:sp>
        <p:nvSpPr>
          <p:cNvPr name="TextBox 21" id="21"/>
          <p:cNvSpPr txBox="true"/>
          <p:nvPr/>
        </p:nvSpPr>
        <p:spPr>
          <a:xfrm rot="0">
            <a:off x="11272203" y="4563397"/>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Autenticación</a:t>
            </a:r>
          </a:p>
        </p:txBody>
      </p:sp>
      <p:sp>
        <p:nvSpPr>
          <p:cNvPr name="TextBox 22" id="22"/>
          <p:cNvSpPr txBox="true"/>
          <p:nvPr/>
        </p:nvSpPr>
        <p:spPr>
          <a:xfrm rot="0">
            <a:off x="11272203" y="6992272"/>
            <a:ext cx="4978995" cy="75573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Cuenta con un apartado para generar APIKeys por usuario, limitadas a la quota de cada plan.</a:t>
            </a:r>
          </a:p>
        </p:txBody>
      </p:sp>
      <p:sp>
        <p:nvSpPr>
          <p:cNvPr name="TextBox 23" id="23"/>
          <p:cNvSpPr txBox="true"/>
          <p:nvPr/>
        </p:nvSpPr>
        <p:spPr>
          <a:xfrm rot="0">
            <a:off x="11272203" y="6546225"/>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APIKeys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4017783" y="1208321"/>
            <a:ext cx="7870359" cy="78703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63729" y="3059712"/>
            <a:ext cx="5524431" cy="55244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89943" y="342900"/>
            <a:ext cx="7255679" cy="2661099"/>
          </a:xfrm>
          <a:prstGeom prst="rect">
            <a:avLst/>
          </a:prstGeom>
        </p:spPr>
        <p:txBody>
          <a:bodyPr anchor="t" rtlCol="false" tIns="0" lIns="0" bIns="0" rIns="0">
            <a:spAutoFit/>
          </a:bodyPr>
          <a:lstStyle/>
          <a:p>
            <a:pPr algn="l">
              <a:lnSpc>
                <a:spcPts val="10023"/>
              </a:lnSpc>
            </a:pPr>
            <a:r>
              <a:rPr lang="en-US" sz="11390" spc="-717" b="true">
                <a:solidFill>
                  <a:srgbClr val="FFFFFF"/>
                </a:solidFill>
                <a:latin typeface="Arial Unicode Bold"/>
                <a:ea typeface="Arial Unicode Bold"/>
                <a:cs typeface="Arial Unicode Bold"/>
                <a:sym typeface="Arial Unicode Bold"/>
              </a:rPr>
              <a:t>Developer Portal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4040844" y="-910048"/>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4218604" y="-1214872"/>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4218604" y="6390415"/>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18604" y="6390415"/>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16071" y="4331861"/>
            <a:ext cx="740593" cy="562850"/>
          </a:xfrm>
          <a:custGeom>
            <a:avLst/>
            <a:gdLst/>
            <a:ahLst/>
            <a:cxnLst/>
            <a:rect r="r" b="b" t="t" l="l"/>
            <a:pathLst>
              <a:path h="562850" w="740593">
                <a:moveTo>
                  <a:pt x="0" y="0"/>
                </a:moveTo>
                <a:lnTo>
                  <a:pt x="740593" y="0"/>
                </a:lnTo>
                <a:lnTo>
                  <a:pt x="740593" y="562850"/>
                </a:lnTo>
                <a:lnTo>
                  <a:pt x="0" y="562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525523" y="2929938"/>
            <a:ext cx="7436963" cy="1427772"/>
          </a:xfrm>
          <a:prstGeom prst="rect">
            <a:avLst/>
          </a:prstGeom>
        </p:spPr>
        <p:txBody>
          <a:bodyPr anchor="t" rtlCol="false" tIns="0" lIns="0" bIns="0" rIns="0">
            <a:spAutoFit/>
          </a:bodyPr>
          <a:lstStyle/>
          <a:p>
            <a:pPr algn="l">
              <a:lnSpc>
                <a:spcPts val="10291"/>
              </a:lnSpc>
            </a:pPr>
            <a:r>
              <a:rPr lang="en-US" sz="11694" spc="-736" b="true">
                <a:solidFill>
                  <a:srgbClr val="FFFFFF"/>
                </a:solidFill>
                <a:latin typeface="Arial Unicode Bold"/>
                <a:ea typeface="Arial Unicode Bold"/>
                <a:cs typeface="Arial Unicode Bold"/>
                <a:sym typeface="Arial Unicode Bold"/>
              </a:rPr>
              <a:t>Conclusión</a:t>
            </a:r>
          </a:p>
        </p:txBody>
      </p:sp>
      <p:sp>
        <p:nvSpPr>
          <p:cNvPr name="Freeform 8" id="8"/>
          <p:cNvSpPr/>
          <p:nvPr/>
        </p:nvSpPr>
        <p:spPr>
          <a:xfrm flipH="false" flipV="true" rot="0">
            <a:off x="12621930" y="3418455"/>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621930" y="4625809"/>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525523" y="4942336"/>
            <a:ext cx="7436963" cy="2923266"/>
          </a:xfrm>
          <a:prstGeom prst="rect">
            <a:avLst/>
          </a:prstGeom>
        </p:spPr>
        <p:txBody>
          <a:bodyPr anchor="t" rtlCol="false" tIns="0" lIns="0" bIns="0" rIns="0">
            <a:spAutoFit/>
          </a:bodyPr>
          <a:lstStyle/>
          <a:p>
            <a:pPr algn="l">
              <a:lnSpc>
                <a:spcPts val="2889"/>
              </a:lnSpc>
            </a:pPr>
            <a:r>
              <a:rPr lang="en-US" sz="2889">
                <a:solidFill>
                  <a:srgbClr val="FFFFFF"/>
                </a:solidFill>
                <a:latin typeface="Arial Unicode"/>
                <a:ea typeface="Arial Unicode"/>
                <a:cs typeface="Arial Unicode"/>
                <a:sym typeface="Arial Unicode"/>
              </a:rPr>
              <a:t>Durante ésta fase logramos desarrollar las actividades registradas en el cronograma de forma exitosa, además de obtener un modelo con buenos resultados en métricas, además de en implementación.</a:t>
            </a:r>
          </a:p>
          <a:p>
            <a:pPr algn="l">
              <a:lnSpc>
                <a:spcPts val="2889"/>
              </a:lnSpc>
            </a:pPr>
          </a:p>
          <a:p>
            <a:pPr algn="l">
              <a:lnSpc>
                <a:spcPts val="2889"/>
              </a:lnSpc>
            </a:pPr>
            <a:r>
              <a:rPr lang="en-US" sz="2889">
                <a:solidFill>
                  <a:srgbClr val="FFFFFF"/>
                </a:solidFill>
                <a:latin typeface="Arial Unicode"/>
                <a:ea typeface="Arial Unicode"/>
                <a:cs typeface="Arial Unicode"/>
                <a:sym typeface="Arial Unicode"/>
              </a:rPr>
              <a:t>Con esta fase damos cierre al desarrollo técnico del proyecto.</a:t>
            </a:r>
          </a:p>
        </p:txBody>
      </p:sp>
      <p:sp>
        <p:nvSpPr>
          <p:cNvPr name="Freeform 11" id="11"/>
          <p:cNvSpPr/>
          <p:nvPr/>
        </p:nvSpPr>
        <p:spPr>
          <a:xfrm flipH="true" flipV="false" rot="0">
            <a:off x="13231336" y="7865602"/>
            <a:ext cx="740593" cy="562850"/>
          </a:xfrm>
          <a:custGeom>
            <a:avLst/>
            <a:gdLst/>
            <a:ahLst/>
            <a:cxnLst/>
            <a:rect r="r" b="b" t="t" l="l"/>
            <a:pathLst>
              <a:path h="562850" w="740593">
                <a:moveTo>
                  <a:pt x="740593" y="0"/>
                </a:moveTo>
                <a:lnTo>
                  <a:pt x="0" y="0"/>
                </a:lnTo>
                <a:lnTo>
                  <a:pt x="0" y="562850"/>
                </a:lnTo>
                <a:lnTo>
                  <a:pt x="740593" y="562850"/>
                </a:lnTo>
                <a:lnTo>
                  <a:pt x="7405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621930" y="-1901401"/>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true" rot="0">
            <a:off x="12621930" y="-2979478"/>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330606">
            <a:off x="3614838" y="-741782"/>
            <a:ext cx="26421496" cy="7926449"/>
          </a:xfrm>
          <a:custGeom>
            <a:avLst/>
            <a:gdLst/>
            <a:ahLst/>
            <a:cxnLst/>
            <a:rect r="r" b="b" t="t" l="l"/>
            <a:pathLst>
              <a:path h="7926449" w="26421496">
                <a:moveTo>
                  <a:pt x="0" y="0"/>
                </a:moveTo>
                <a:lnTo>
                  <a:pt x="26421497" y="0"/>
                </a:lnTo>
                <a:lnTo>
                  <a:pt x="26421497" y="7926449"/>
                </a:lnTo>
                <a:lnTo>
                  <a:pt x="0" y="79264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9360" y="2095034"/>
            <a:ext cx="7333825" cy="1399703"/>
          </a:xfrm>
          <a:prstGeom prst="rect">
            <a:avLst/>
          </a:prstGeom>
        </p:spPr>
        <p:txBody>
          <a:bodyPr anchor="t" rtlCol="false" tIns="0" lIns="0" bIns="0" rIns="0">
            <a:spAutoFit/>
          </a:bodyPr>
          <a:lstStyle/>
          <a:p>
            <a:pPr algn="l">
              <a:lnSpc>
                <a:spcPts val="10131"/>
              </a:lnSpc>
            </a:pPr>
            <a:r>
              <a:rPr lang="en-US" sz="11513" spc="-725" b="true">
                <a:solidFill>
                  <a:srgbClr val="FFFFFF"/>
                </a:solidFill>
                <a:latin typeface="Arial Unicode Bold"/>
                <a:ea typeface="Arial Unicode Bold"/>
                <a:cs typeface="Arial Unicode Bold"/>
                <a:sym typeface="Arial Unicode Bold"/>
              </a:rPr>
              <a:t>Contexto</a:t>
            </a:r>
          </a:p>
        </p:txBody>
      </p:sp>
      <p:sp>
        <p:nvSpPr>
          <p:cNvPr name="TextBox 4" id="4"/>
          <p:cNvSpPr txBox="true"/>
          <p:nvPr/>
        </p:nvSpPr>
        <p:spPr>
          <a:xfrm rot="0">
            <a:off x="1529360" y="3975040"/>
            <a:ext cx="7528546" cy="2585558"/>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En Chile, un aproximado de 800 mil personas son sordas o mudas, según el </a:t>
            </a:r>
            <a:r>
              <a:rPr lang="en-US" sz="2103">
                <a:solidFill>
                  <a:srgbClr val="FFFFFF"/>
                </a:solidFill>
                <a:latin typeface="Arial Unicode"/>
                <a:ea typeface="Arial Unicode"/>
                <a:cs typeface="Arial Unicode"/>
                <a:sym typeface="Arial Unicode"/>
              </a:rPr>
              <a:t>Estudio Nacional de la Discapacidad. En este contexto, instituciones públicas de todo tipo no cuentan con una preparación adecuada para tratar con problemas</a:t>
            </a:r>
          </a:p>
          <a:p>
            <a:pPr algn="l">
              <a:lnSpc>
                <a:spcPts val="2040"/>
              </a:lnSpc>
            </a:pPr>
            <a:r>
              <a:rPr lang="en-US" sz="2103">
                <a:solidFill>
                  <a:srgbClr val="FFFFFF"/>
                </a:solidFill>
                <a:latin typeface="Arial Unicode"/>
                <a:ea typeface="Arial Unicode"/>
                <a:cs typeface="Arial Unicode"/>
                <a:sym typeface="Arial Unicode"/>
              </a:rPr>
              <a:t>comunicacionales de este tipo.</a:t>
            </a:r>
          </a:p>
          <a:p>
            <a:pPr algn="l">
              <a:lnSpc>
                <a:spcPts val="2040"/>
              </a:lnSpc>
            </a:pPr>
          </a:p>
          <a:p>
            <a:pPr algn="l">
              <a:lnSpc>
                <a:spcPts val="2040"/>
              </a:lnSpc>
            </a:pPr>
          </a:p>
          <a:p>
            <a:pPr algn="l">
              <a:lnSpc>
                <a:spcPts val="2040"/>
              </a:lnSpc>
            </a:pPr>
            <a:r>
              <a:rPr lang="en-US" sz="2103">
                <a:solidFill>
                  <a:srgbClr val="FFFFFF"/>
                </a:solidFill>
                <a:latin typeface="Arial Unicode"/>
                <a:ea typeface="Arial Unicode"/>
                <a:cs typeface="Arial Unicode"/>
                <a:sym typeface="Arial Unicode"/>
              </a:rPr>
              <a:t>Frente a este problema de exclusión nace </a:t>
            </a:r>
            <a:r>
              <a:rPr lang="en-US" sz="2103" b="true">
                <a:solidFill>
                  <a:srgbClr val="FFFFFF"/>
                </a:solidFill>
                <a:latin typeface="Arial Unicode Bold"/>
                <a:ea typeface="Arial Unicode Bold"/>
                <a:cs typeface="Arial Unicode Bold"/>
                <a:sym typeface="Arial Unicode Bold"/>
              </a:rPr>
              <a:t>SignAI</a:t>
            </a:r>
            <a:r>
              <a:rPr lang="en-US" sz="2103">
                <a:solidFill>
                  <a:srgbClr val="FFFFFF"/>
                </a:solidFill>
                <a:latin typeface="Arial Unicode"/>
                <a:ea typeface="Arial Unicode"/>
                <a:cs typeface="Arial Unicode"/>
                <a:sym typeface="Arial Unicode"/>
              </a:rPr>
              <a:t>, el cual es un servicio intérprete de </a:t>
            </a:r>
            <a:r>
              <a:rPr lang="en-US" sz="2103" b="true">
                <a:solidFill>
                  <a:srgbClr val="FFFFFF"/>
                </a:solidFill>
                <a:latin typeface="Arial Unicode Bold"/>
                <a:ea typeface="Arial Unicode Bold"/>
                <a:cs typeface="Arial Unicode Bold"/>
                <a:sym typeface="Arial Unicode Bold"/>
              </a:rPr>
              <a:t>LSCh </a:t>
            </a:r>
            <a:r>
              <a:rPr lang="en-US" sz="2103">
                <a:solidFill>
                  <a:srgbClr val="FFFFFF"/>
                </a:solidFill>
                <a:latin typeface="Arial Unicode"/>
                <a:ea typeface="Arial Unicode"/>
                <a:cs typeface="Arial Unicode"/>
                <a:sym typeface="Arial Unicode"/>
              </a:rPr>
              <a:t>que pretende ser la </a:t>
            </a:r>
            <a:r>
              <a:rPr lang="en-US" sz="2103" b="true">
                <a:solidFill>
                  <a:srgbClr val="FFFFFF"/>
                </a:solidFill>
                <a:latin typeface="Arial Unicode Bold"/>
                <a:ea typeface="Arial Unicode Bold"/>
                <a:cs typeface="Arial Unicode Bold"/>
                <a:sym typeface="Arial Unicode Bold"/>
              </a:rPr>
              <a:t>base </a:t>
            </a:r>
            <a:r>
              <a:rPr lang="en-US" sz="2103">
                <a:solidFill>
                  <a:srgbClr val="FFFFFF"/>
                </a:solidFill>
                <a:latin typeface="Arial Unicode"/>
                <a:ea typeface="Arial Unicode"/>
                <a:cs typeface="Arial Unicode"/>
                <a:sym typeface="Arial Unicode"/>
              </a:rPr>
              <a:t>para futuros servicios similares que utilicen </a:t>
            </a:r>
            <a:r>
              <a:rPr lang="en-US" sz="2103" b="true">
                <a:solidFill>
                  <a:srgbClr val="FFFFFF"/>
                </a:solidFill>
                <a:latin typeface="Arial Unicode Bold"/>
                <a:ea typeface="Arial Unicode Bold"/>
                <a:cs typeface="Arial Unicode Bold"/>
                <a:sym typeface="Arial Unicode Bold"/>
              </a:rPr>
              <a:t>IA</a:t>
            </a:r>
            <a:r>
              <a:rPr lang="en-US" sz="2103">
                <a:solidFill>
                  <a:srgbClr val="FFFFFF"/>
                </a:solidFill>
                <a:latin typeface="Arial Unicode"/>
                <a:ea typeface="Arial Unicode"/>
                <a:cs typeface="Arial Unicode"/>
                <a:sym typeface="Arial Unicode"/>
              </a:rPr>
              <a:t>.</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27333" y="-3073167"/>
            <a:ext cx="16433333" cy="16433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6218" y="-2194282"/>
            <a:ext cx="14675565" cy="146755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786468" y="-1214032"/>
            <a:ext cx="12715063" cy="127150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7053126" y="710282"/>
            <a:ext cx="4181748" cy="1527624"/>
          </a:xfrm>
          <a:prstGeom prst="rect">
            <a:avLst/>
          </a:prstGeom>
        </p:spPr>
        <p:txBody>
          <a:bodyPr anchor="t" rtlCol="false" tIns="0" lIns="0" bIns="0" rIns="0">
            <a:spAutoFit/>
          </a:bodyPr>
          <a:lstStyle/>
          <a:p>
            <a:pPr algn="ctr">
              <a:lnSpc>
                <a:spcPts val="5777"/>
              </a:lnSpc>
            </a:pPr>
            <a:r>
              <a:rPr lang="en-US" b="true" sz="6564" spc="-413">
                <a:solidFill>
                  <a:srgbClr val="FFFFFF"/>
                </a:solidFill>
                <a:latin typeface="Arial Unicode Bold"/>
                <a:ea typeface="Arial Unicode Bold"/>
                <a:cs typeface="Arial Unicode Bold"/>
                <a:sym typeface="Arial Unicode Bold"/>
              </a:rPr>
              <a:t>Fases anteriores</a:t>
            </a:r>
          </a:p>
        </p:txBody>
      </p:sp>
      <p:grpSp>
        <p:nvGrpSpPr>
          <p:cNvPr name="Group 12" id="12"/>
          <p:cNvGrpSpPr/>
          <p:nvPr/>
        </p:nvGrpSpPr>
        <p:grpSpPr>
          <a:xfrm rot="0">
            <a:off x="5123804" y="2719867"/>
            <a:ext cx="8040392" cy="832958"/>
            <a:chOff x="0" y="0"/>
            <a:chExt cx="10720523" cy="1110611"/>
          </a:xfrm>
        </p:grpSpPr>
        <p:sp>
          <p:nvSpPr>
            <p:cNvPr name="TextBox 13" id="13"/>
            <p:cNvSpPr txBox="true"/>
            <p:nvPr/>
          </p:nvSpPr>
          <p:spPr>
            <a:xfrm rot="0">
              <a:off x="1035205" y="47625"/>
              <a:ext cx="9685318" cy="10629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Digitalizamos todo el diccionario de LSCh utilizando la plataforma que desarrollamos. También enriquecimos este diccionario utilizando WebScraping.</a:t>
              </a:r>
            </a:p>
          </p:txBody>
        </p:sp>
        <p:sp>
          <p:nvSpPr>
            <p:cNvPr name="TextBox 14" id="14"/>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1</a:t>
              </a:r>
            </a:p>
          </p:txBody>
        </p:sp>
      </p:grpSp>
      <p:grpSp>
        <p:nvGrpSpPr>
          <p:cNvPr name="Group 15" id="15"/>
          <p:cNvGrpSpPr/>
          <p:nvPr/>
        </p:nvGrpSpPr>
        <p:grpSpPr>
          <a:xfrm rot="0">
            <a:off x="5123804" y="4302966"/>
            <a:ext cx="8040392" cy="832958"/>
            <a:chOff x="0" y="0"/>
            <a:chExt cx="10720523" cy="1110611"/>
          </a:xfrm>
        </p:grpSpPr>
        <p:sp>
          <p:nvSpPr>
            <p:cNvPr name="TextBox 16" id="16"/>
            <p:cNvSpPr txBox="true"/>
            <p:nvPr/>
          </p:nvSpPr>
          <p:spPr>
            <a:xfrm rot="0">
              <a:off x="1035205" y="47625"/>
              <a:ext cx="9685318" cy="10629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Desarrollamos la base de la API, configurando la aplicación (servidor), creando los endpoints y habilitando la generación de documentación de forma automática.</a:t>
              </a:r>
            </a:p>
          </p:txBody>
        </p:sp>
        <p:sp>
          <p:nvSpPr>
            <p:cNvPr name="TextBox 17" id="17"/>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2</a:t>
              </a:r>
            </a:p>
          </p:txBody>
        </p:sp>
      </p:grpSp>
      <p:grpSp>
        <p:nvGrpSpPr>
          <p:cNvPr name="Group 18" id="18"/>
          <p:cNvGrpSpPr/>
          <p:nvPr/>
        </p:nvGrpSpPr>
        <p:grpSpPr>
          <a:xfrm rot="0">
            <a:off x="5123804" y="5888400"/>
            <a:ext cx="8040392" cy="811512"/>
            <a:chOff x="0" y="0"/>
            <a:chExt cx="10720523" cy="1082015"/>
          </a:xfrm>
        </p:grpSpPr>
        <p:sp>
          <p:nvSpPr>
            <p:cNvPr name="TextBox 19" id="19"/>
            <p:cNvSpPr txBox="true"/>
            <p:nvPr/>
          </p:nvSpPr>
          <p:spPr>
            <a:xfrm rot="0">
              <a:off x="1035205" y="47625"/>
              <a:ext cx="9685318" cy="7200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Desarrollamos todo el módulo n°1 de Voz a Señas y lo implementamos de forma exitosa a la API.</a:t>
              </a:r>
            </a:p>
          </p:txBody>
        </p:sp>
        <p:sp>
          <p:nvSpPr>
            <p:cNvPr name="TextBox 20" id="20"/>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3</a:t>
              </a:r>
            </a:p>
          </p:txBody>
        </p:sp>
      </p:grpSp>
      <p:grpSp>
        <p:nvGrpSpPr>
          <p:cNvPr name="Group 21" id="21"/>
          <p:cNvGrpSpPr/>
          <p:nvPr/>
        </p:nvGrpSpPr>
        <p:grpSpPr>
          <a:xfrm rot="0">
            <a:off x="5123804" y="7185686"/>
            <a:ext cx="8040392" cy="832958"/>
            <a:chOff x="0" y="0"/>
            <a:chExt cx="10720523" cy="1110611"/>
          </a:xfrm>
        </p:grpSpPr>
        <p:sp>
          <p:nvSpPr>
            <p:cNvPr name="TextBox 22" id="22"/>
            <p:cNvSpPr txBox="true"/>
            <p:nvPr/>
          </p:nvSpPr>
          <p:spPr>
            <a:xfrm rot="0">
              <a:off x="1035205" y="47625"/>
              <a:ext cx="9685318" cy="10629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Configuramos y preparamos todo el entorno de producción en el servidor para el despliegue de la API, Plataforma de Vocabulario y futuras herramientas que presentaremos hoy.</a:t>
              </a:r>
            </a:p>
          </p:txBody>
        </p:sp>
        <p:sp>
          <p:nvSpPr>
            <p:cNvPr name="TextBox 23" id="23"/>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4</a:t>
              </a:r>
            </a:p>
          </p:txBody>
        </p:sp>
      </p:grpSp>
      <p:grpSp>
        <p:nvGrpSpPr>
          <p:cNvPr name="Group 24" id="24"/>
          <p:cNvGrpSpPr/>
          <p:nvPr/>
        </p:nvGrpSpPr>
        <p:grpSpPr>
          <a:xfrm rot="0">
            <a:off x="5123804" y="8733020"/>
            <a:ext cx="8040392" cy="811512"/>
            <a:chOff x="0" y="0"/>
            <a:chExt cx="10720523" cy="1082015"/>
          </a:xfrm>
        </p:grpSpPr>
        <p:sp>
          <p:nvSpPr>
            <p:cNvPr name="TextBox 25" id="25"/>
            <p:cNvSpPr txBox="true"/>
            <p:nvPr/>
          </p:nvSpPr>
          <p:spPr>
            <a:xfrm rot="0">
              <a:off x="1035205" y="47625"/>
              <a:ext cx="9685318" cy="7200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Hicimos preparativos básicos para el desarrollo del módulo n°2, Señas a Texto.</a:t>
              </a:r>
            </a:p>
          </p:txBody>
        </p:sp>
        <p:sp>
          <p:nvSpPr>
            <p:cNvPr name="TextBox 26" id="26"/>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5</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44440" y="4127536"/>
            <a:ext cx="3484666" cy="4563991"/>
            <a:chOff x="0" y="0"/>
            <a:chExt cx="890986" cy="1166956"/>
          </a:xfrm>
        </p:grpSpPr>
        <p:sp>
          <p:nvSpPr>
            <p:cNvPr name="Freeform 4" id="4"/>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5" id="5"/>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30296" y="1995924"/>
            <a:ext cx="7426219"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Objetivos</a:t>
            </a:r>
          </a:p>
        </p:txBody>
      </p:sp>
      <p:sp>
        <p:nvSpPr>
          <p:cNvPr name="TextBox 7" id="7"/>
          <p:cNvSpPr txBox="true"/>
          <p:nvPr/>
        </p:nvSpPr>
        <p:spPr>
          <a:xfrm rot="0">
            <a:off x="1965807" y="4821555"/>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Red Neuronal</a:t>
            </a:r>
          </a:p>
        </p:txBody>
      </p:sp>
      <p:sp>
        <p:nvSpPr>
          <p:cNvPr name="TextBox 8" id="8"/>
          <p:cNvSpPr txBox="true"/>
          <p:nvPr/>
        </p:nvSpPr>
        <p:spPr>
          <a:xfrm rot="0">
            <a:off x="1884650" y="5936060"/>
            <a:ext cx="2804245" cy="1016127"/>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El objetivo más importante que declaramos para esta nueva fase del proyecto fue el diseño y entrenamiento de la Red Neuronal.</a:t>
            </a:r>
          </a:p>
        </p:txBody>
      </p:sp>
      <p:grpSp>
        <p:nvGrpSpPr>
          <p:cNvPr name="Group 9" id="9"/>
          <p:cNvGrpSpPr/>
          <p:nvPr/>
        </p:nvGrpSpPr>
        <p:grpSpPr>
          <a:xfrm rot="0">
            <a:off x="5257549" y="4127536"/>
            <a:ext cx="3484666" cy="4563991"/>
            <a:chOff x="0" y="0"/>
            <a:chExt cx="890986" cy="1166956"/>
          </a:xfrm>
        </p:grpSpPr>
        <p:sp>
          <p:nvSpPr>
            <p:cNvPr name="Freeform 10" id="10"/>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11" id="11"/>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678917" y="4821555"/>
            <a:ext cx="2641930" cy="693420"/>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Developer Portal</a:t>
            </a:r>
          </a:p>
        </p:txBody>
      </p:sp>
      <p:sp>
        <p:nvSpPr>
          <p:cNvPr name="TextBox 13" id="13"/>
          <p:cNvSpPr txBox="true"/>
          <p:nvPr/>
        </p:nvSpPr>
        <p:spPr>
          <a:xfrm rot="0">
            <a:off x="5597759" y="5936060"/>
            <a:ext cx="2804245" cy="1216152"/>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Con el fin de proveer un servicio seguro y fácil de implementar. Se desarrolló un Developer Portal del cual se puede consultar la documentación y obtener APIKeys</a:t>
            </a:r>
          </a:p>
        </p:txBody>
      </p:sp>
      <p:grpSp>
        <p:nvGrpSpPr>
          <p:cNvPr name="Group 14" id="14"/>
          <p:cNvGrpSpPr/>
          <p:nvPr/>
        </p:nvGrpSpPr>
        <p:grpSpPr>
          <a:xfrm rot="0">
            <a:off x="8970659" y="4127536"/>
            <a:ext cx="3484666" cy="4563991"/>
            <a:chOff x="0" y="0"/>
            <a:chExt cx="890986" cy="1166956"/>
          </a:xfrm>
        </p:grpSpPr>
        <p:sp>
          <p:nvSpPr>
            <p:cNvPr name="Freeform 15" id="15"/>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16" id="16"/>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9392027" y="4821555"/>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Seguridad</a:t>
            </a:r>
          </a:p>
        </p:txBody>
      </p:sp>
      <p:sp>
        <p:nvSpPr>
          <p:cNvPr name="TextBox 18" id="18"/>
          <p:cNvSpPr txBox="true"/>
          <p:nvPr/>
        </p:nvSpPr>
        <p:spPr>
          <a:xfrm rot="0">
            <a:off x="9310869" y="5936060"/>
            <a:ext cx="2804245" cy="1016127"/>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Para asegurar la implementación segura del servicio se han desarrollado medidas de seguridad como Autenticación y APIKeys.</a:t>
            </a:r>
          </a:p>
        </p:txBody>
      </p:sp>
      <p:grpSp>
        <p:nvGrpSpPr>
          <p:cNvPr name="Group 19" id="19"/>
          <p:cNvGrpSpPr/>
          <p:nvPr/>
        </p:nvGrpSpPr>
        <p:grpSpPr>
          <a:xfrm rot="0">
            <a:off x="12683924" y="4127536"/>
            <a:ext cx="3484666" cy="4563991"/>
            <a:chOff x="0" y="0"/>
            <a:chExt cx="890986" cy="1166956"/>
          </a:xfrm>
        </p:grpSpPr>
        <p:sp>
          <p:nvSpPr>
            <p:cNvPr name="Freeform 20" id="20"/>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21" id="21"/>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3105292" y="4821555"/>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Pruebas</a:t>
            </a:r>
          </a:p>
        </p:txBody>
      </p:sp>
      <p:sp>
        <p:nvSpPr>
          <p:cNvPr name="TextBox 23" id="23"/>
          <p:cNvSpPr txBox="true"/>
          <p:nvPr/>
        </p:nvSpPr>
        <p:spPr>
          <a:xfrm rot="0">
            <a:off x="13024134" y="5936060"/>
            <a:ext cx="2804245" cy="1016127"/>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Sometimos nuestro modelo a diversas pruebas, utilizando diferentes individuos para asegurar una detección decente de señas.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5524562" y="0"/>
            <a:ext cx="5486435" cy="10287000"/>
            <a:chOff x="0" y="0"/>
            <a:chExt cx="7315247" cy="13716000"/>
          </a:xfrm>
        </p:grpSpPr>
        <p:pic>
          <p:nvPicPr>
            <p:cNvPr name="Picture 3" id="3"/>
            <p:cNvPicPr>
              <a:picLocks noChangeAspect="true"/>
            </p:cNvPicPr>
            <p:nvPr/>
          </p:nvPicPr>
          <p:blipFill>
            <a:blip r:embed="rId2"/>
            <a:srcRect l="35069" t="0" r="35069" b="0"/>
            <a:stretch>
              <a:fillRect/>
            </a:stretch>
          </p:blipFill>
          <p:spPr>
            <a:xfrm flipH="false" flipV="false">
              <a:off x="0" y="0"/>
              <a:ext cx="7315247" cy="13716000"/>
            </a:xfrm>
            <a:prstGeom prst="rect">
              <a:avLst/>
            </a:prstGeom>
          </p:spPr>
        </p:pic>
      </p:grpSp>
      <p:pic>
        <p:nvPicPr>
          <p:cNvPr name="Picture 4" id="4"/>
          <p:cNvPicPr>
            <a:picLocks noChangeAspect="true"/>
          </p:cNvPicPr>
          <p:nvPr/>
        </p:nvPicPr>
        <p:blipFill>
          <a:blip r:embed="rId3"/>
          <a:stretch>
            <a:fillRect/>
          </a:stretch>
        </p:blipFill>
        <p:spPr>
          <a:xfrm rot="0">
            <a:off x="11579027" y="1304401"/>
            <a:ext cx="2668628" cy="2668628"/>
          </a:xfrm>
          <a:prstGeom prst="rect">
            <a:avLst/>
          </a:prstGeom>
        </p:spPr>
      </p:pic>
      <p:pic>
        <p:nvPicPr>
          <p:cNvPr name="Picture 5" id="5"/>
          <p:cNvPicPr>
            <a:picLocks noChangeAspect="true"/>
          </p:cNvPicPr>
          <p:nvPr/>
        </p:nvPicPr>
        <p:blipFill>
          <a:blip r:embed="rId4"/>
          <a:stretch>
            <a:fillRect/>
          </a:stretch>
        </p:blipFill>
        <p:spPr>
          <a:xfrm rot="0">
            <a:off x="11570290" y="3944998"/>
            <a:ext cx="2668628" cy="2668628"/>
          </a:xfrm>
          <a:prstGeom prst="rect">
            <a:avLst/>
          </a:prstGeom>
        </p:spPr>
      </p:pic>
      <p:pic>
        <p:nvPicPr>
          <p:cNvPr name="Picture 6" id="6"/>
          <p:cNvPicPr>
            <a:picLocks noChangeAspect="true"/>
          </p:cNvPicPr>
          <p:nvPr/>
        </p:nvPicPr>
        <p:blipFill>
          <a:blip r:embed="rId5"/>
          <a:stretch>
            <a:fillRect/>
          </a:stretch>
        </p:blipFill>
        <p:spPr>
          <a:xfrm rot="0">
            <a:off x="11579027" y="6585595"/>
            <a:ext cx="2668628" cy="2668628"/>
          </a:xfrm>
          <a:prstGeom prst="rect">
            <a:avLst/>
          </a:prstGeom>
        </p:spPr>
      </p:pic>
      <p:sp>
        <p:nvSpPr>
          <p:cNvPr name="TextBox 7" id="7"/>
          <p:cNvSpPr txBox="true"/>
          <p:nvPr/>
        </p:nvSpPr>
        <p:spPr>
          <a:xfrm rot="0">
            <a:off x="882301" y="1587512"/>
            <a:ext cx="4276787" cy="24167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El</a:t>
            </a:r>
          </a:p>
          <a:p>
            <a:pPr algn="l">
              <a:lnSpc>
                <a:spcPts val="9113"/>
              </a:lnSpc>
            </a:pPr>
            <a:r>
              <a:rPr lang="en-US" sz="10355" spc="-652" b="true">
                <a:solidFill>
                  <a:srgbClr val="FFFFFF"/>
                </a:solidFill>
                <a:latin typeface="Arial Unicode Bold"/>
                <a:ea typeface="Arial Unicode Bold"/>
                <a:cs typeface="Arial Unicode Bold"/>
                <a:sym typeface="Arial Unicode Bold"/>
              </a:rPr>
              <a:t>Modelo</a:t>
            </a:r>
          </a:p>
        </p:txBody>
      </p:sp>
      <p:sp>
        <p:nvSpPr>
          <p:cNvPr name="TextBox 8" id="8"/>
          <p:cNvSpPr txBox="true"/>
          <p:nvPr/>
        </p:nvSpPr>
        <p:spPr>
          <a:xfrm rot="0">
            <a:off x="1028700" y="4736678"/>
            <a:ext cx="3983988" cy="1607831"/>
          </a:xfrm>
          <a:prstGeom prst="rect">
            <a:avLst/>
          </a:prstGeom>
        </p:spPr>
        <p:txBody>
          <a:bodyPr anchor="t" rtlCol="false" tIns="0" lIns="0" bIns="0" rIns="0">
            <a:spAutoFit/>
          </a:bodyPr>
          <a:lstStyle/>
          <a:p>
            <a:pPr algn="l">
              <a:lnSpc>
                <a:spcPts val="1834"/>
              </a:lnSpc>
            </a:pPr>
            <a:r>
              <a:rPr lang="en-US" sz="1891">
                <a:solidFill>
                  <a:srgbClr val="FFFFFF"/>
                </a:solidFill>
                <a:latin typeface="Arial Unicode"/>
                <a:ea typeface="Arial Unicode"/>
                <a:cs typeface="Arial Unicode"/>
                <a:sym typeface="Arial Unicode"/>
              </a:rPr>
              <a:t>Para llegar a nuestro modelo </a:t>
            </a:r>
            <a:r>
              <a:rPr lang="en-US" sz="1891" b="true">
                <a:solidFill>
                  <a:srgbClr val="FFFFFF"/>
                </a:solidFill>
                <a:latin typeface="Arial Unicode Bold"/>
                <a:ea typeface="Arial Unicode Bold"/>
                <a:cs typeface="Arial Unicode Bold"/>
                <a:sym typeface="Arial Unicode Bold"/>
              </a:rPr>
              <a:t>BETA </a:t>
            </a:r>
            <a:r>
              <a:rPr lang="en-US" sz="1891">
                <a:solidFill>
                  <a:srgbClr val="FFFFFF"/>
                </a:solidFill>
                <a:latin typeface="Arial Unicode"/>
                <a:ea typeface="Arial Unicode"/>
                <a:cs typeface="Arial Unicode"/>
                <a:sym typeface="Arial Unicode"/>
              </a:rPr>
              <a:t>ideal cuyas métricas declaramos y presentamos en un inicio, tuvimos que diseñar antes 15 modelos, los cuales, cada uno nos tomaba entre 2 y 3 horas los primeros intentos, hasta 8 y 9 horas los últimos.</a:t>
            </a:r>
          </a:p>
        </p:txBody>
      </p:sp>
      <p:sp>
        <p:nvSpPr>
          <p:cNvPr name="TextBox 9" id="9"/>
          <p:cNvSpPr txBox="true"/>
          <p:nvPr/>
        </p:nvSpPr>
        <p:spPr>
          <a:xfrm rot="0">
            <a:off x="14241016" y="1602987"/>
            <a:ext cx="2894459" cy="582477"/>
          </a:xfrm>
          <a:prstGeom prst="rect">
            <a:avLst/>
          </a:prstGeom>
        </p:spPr>
        <p:txBody>
          <a:bodyPr anchor="t" rtlCol="false" tIns="0" lIns="0" bIns="0" rIns="0">
            <a:spAutoFit/>
          </a:bodyPr>
          <a:lstStyle/>
          <a:p>
            <a:pPr algn="l">
              <a:lnSpc>
                <a:spcPts val="2230"/>
              </a:lnSpc>
            </a:pPr>
            <a:r>
              <a:rPr lang="en-US" sz="2535" spc="-159" b="true">
                <a:solidFill>
                  <a:srgbClr val="FFFFFF"/>
                </a:solidFill>
                <a:latin typeface="Arial Unicode Bold"/>
                <a:ea typeface="Arial Unicode Bold"/>
                <a:cs typeface="Arial Unicode Bold"/>
                <a:sym typeface="Arial Unicode Bold"/>
              </a:rPr>
              <a:t>Arquitectura 6 - Alpha</a:t>
            </a:r>
          </a:p>
        </p:txBody>
      </p:sp>
      <p:sp>
        <p:nvSpPr>
          <p:cNvPr name="TextBox 10" id="10"/>
          <p:cNvSpPr txBox="true"/>
          <p:nvPr/>
        </p:nvSpPr>
        <p:spPr>
          <a:xfrm rot="0">
            <a:off x="14249323" y="2283791"/>
            <a:ext cx="2886152" cy="1104903"/>
          </a:xfrm>
          <a:prstGeom prst="rect">
            <a:avLst/>
          </a:prstGeom>
        </p:spPr>
        <p:txBody>
          <a:bodyPr anchor="t" rtlCol="false" tIns="0" lIns="0" bIns="0" rIns="0">
            <a:spAutoFit/>
          </a:bodyPr>
          <a:lstStyle/>
          <a:p>
            <a:pPr algn="l">
              <a:lnSpc>
                <a:spcPts val="1443"/>
              </a:lnSpc>
            </a:pPr>
            <a:r>
              <a:rPr lang="en-US" sz="1640">
                <a:solidFill>
                  <a:srgbClr val="FFFFFF"/>
                </a:solidFill>
                <a:latin typeface="Arial Unicode"/>
                <a:ea typeface="Arial Unicode"/>
                <a:cs typeface="Arial Unicode"/>
                <a:sym typeface="Arial Unicode"/>
              </a:rPr>
              <a:t>El primer modelo que nos dió buenos resultados fue el número 6, o </a:t>
            </a:r>
            <a:r>
              <a:rPr lang="en-US" sz="1640" b="true">
                <a:solidFill>
                  <a:srgbClr val="FFFFFF"/>
                </a:solidFill>
                <a:latin typeface="Arial Unicode Bold"/>
                <a:ea typeface="Arial Unicode Bold"/>
                <a:cs typeface="Arial Unicode Bold"/>
                <a:sym typeface="Arial Unicode Bold"/>
              </a:rPr>
              <a:t>ALPHA</a:t>
            </a:r>
            <a:r>
              <a:rPr lang="en-US" sz="1640">
                <a:solidFill>
                  <a:srgbClr val="FFFFFF"/>
                </a:solidFill>
                <a:latin typeface="Arial Unicode"/>
                <a:ea typeface="Arial Unicode"/>
                <a:cs typeface="Arial Unicode"/>
                <a:sym typeface="Arial Unicode"/>
              </a:rPr>
              <a:t>, el cual obtuvo</a:t>
            </a:r>
            <a:r>
              <a:rPr lang="en-US" sz="1640" b="true">
                <a:solidFill>
                  <a:srgbClr val="FFFFFF"/>
                </a:solidFill>
                <a:latin typeface="Arial Unicode Bold"/>
                <a:ea typeface="Arial Unicode Bold"/>
                <a:cs typeface="Arial Unicode Bold"/>
                <a:sym typeface="Arial Unicode Bold"/>
              </a:rPr>
              <a:t> 98%</a:t>
            </a:r>
            <a:r>
              <a:rPr lang="en-US" sz="1640">
                <a:solidFill>
                  <a:srgbClr val="FFFFFF"/>
                </a:solidFill>
                <a:latin typeface="Arial Unicode"/>
                <a:ea typeface="Arial Unicode"/>
                <a:cs typeface="Arial Unicode"/>
                <a:sym typeface="Arial Unicode"/>
              </a:rPr>
              <a:t> de </a:t>
            </a:r>
            <a:r>
              <a:rPr lang="en-US" sz="1640" b="true">
                <a:solidFill>
                  <a:srgbClr val="FFFFFF"/>
                </a:solidFill>
                <a:latin typeface="Arial Unicode Bold"/>
                <a:ea typeface="Arial Unicode Bold"/>
                <a:cs typeface="Arial Unicode Bold"/>
                <a:sym typeface="Arial Unicode Bold"/>
              </a:rPr>
              <a:t>Accuracy </a:t>
            </a:r>
            <a:r>
              <a:rPr lang="en-US" sz="1640">
                <a:solidFill>
                  <a:srgbClr val="FFFFFF"/>
                </a:solidFill>
                <a:latin typeface="Arial Unicode"/>
                <a:ea typeface="Arial Unicode"/>
                <a:cs typeface="Arial Unicode"/>
                <a:sym typeface="Arial Unicode"/>
              </a:rPr>
              <a:t>en testing, pero no generalizaba del todo bien.</a:t>
            </a:r>
          </a:p>
        </p:txBody>
      </p:sp>
      <p:sp>
        <p:nvSpPr>
          <p:cNvPr name="TextBox 11" id="11"/>
          <p:cNvSpPr txBox="true"/>
          <p:nvPr/>
        </p:nvSpPr>
        <p:spPr>
          <a:xfrm rot="0">
            <a:off x="14232279" y="4366728"/>
            <a:ext cx="2903196" cy="304650"/>
          </a:xfrm>
          <a:prstGeom prst="rect">
            <a:avLst/>
          </a:prstGeom>
        </p:spPr>
        <p:txBody>
          <a:bodyPr anchor="t" rtlCol="false" tIns="0" lIns="0" bIns="0" rIns="0">
            <a:spAutoFit/>
          </a:bodyPr>
          <a:lstStyle/>
          <a:p>
            <a:pPr algn="l">
              <a:lnSpc>
                <a:spcPts val="2230"/>
              </a:lnSpc>
            </a:pPr>
            <a:r>
              <a:rPr lang="en-US" sz="2535" spc="-159" b="true">
                <a:solidFill>
                  <a:srgbClr val="FFFFFF"/>
                </a:solidFill>
                <a:latin typeface="Arial Unicode Bold"/>
                <a:ea typeface="Arial Unicode Bold"/>
                <a:cs typeface="Arial Unicode Bold"/>
                <a:sym typeface="Arial Unicode Bold"/>
              </a:rPr>
              <a:t>Arquitectura 15 - Beta</a:t>
            </a:r>
          </a:p>
        </p:txBody>
      </p:sp>
      <p:sp>
        <p:nvSpPr>
          <p:cNvPr name="TextBox 12" id="12"/>
          <p:cNvSpPr txBox="true"/>
          <p:nvPr/>
        </p:nvSpPr>
        <p:spPr>
          <a:xfrm rot="0">
            <a:off x="14240586" y="4792867"/>
            <a:ext cx="2894889" cy="1285878"/>
          </a:xfrm>
          <a:prstGeom prst="rect">
            <a:avLst/>
          </a:prstGeom>
        </p:spPr>
        <p:txBody>
          <a:bodyPr anchor="t" rtlCol="false" tIns="0" lIns="0" bIns="0" rIns="0">
            <a:spAutoFit/>
          </a:bodyPr>
          <a:lstStyle/>
          <a:p>
            <a:pPr algn="l">
              <a:lnSpc>
                <a:spcPts val="1443"/>
              </a:lnSpc>
            </a:pPr>
            <a:r>
              <a:rPr lang="en-US" sz="1640">
                <a:solidFill>
                  <a:srgbClr val="FFFFFF"/>
                </a:solidFill>
                <a:latin typeface="Arial Unicode"/>
                <a:ea typeface="Arial Unicode"/>
                <a:cs typeface="Arial Unicode"/>
                <a:sym typeface="Arial Unicode"/>
              </a:rPr>
              <a:t>El segundo modelo que mostró buen resultado fue el 15 o </a:t>
            </a:r>
            <a:r>
              <a:rPr lang="en-US" sz="1640" b="true">
                <a:solidFill>
                  <a:srgbClr val="FFFFFF"/>
                </a:solidFill>
                <a:latin typeface="Arial Unicode Bold"/>
                <a:ea typeface="Arial Unicode Bold"/>
                <a:cs typeface="Arial Unicode Bold"/>
                <a:sym typeface="Arial Unicode Bold"/>
              </a:rPr>
              <a:t>BETA</a:t>
            </a:r>
            <a:r>
              <a:rPr lang="en-US" sz="1640">
                <a:solidFill>
                  <a:srgbClr val="FFFFFF"/>
                </a:solidFill>
                <a:latin typeface="Arial Unicode"/>
                <a:ea typeface="Arial Unicode"/>
                <a:cs typeface="Arial Unicode"/>
                <a:sym typeface="Arial Unicode"/>
              </a:rPr>
              <a:t>, el cual obtuvo un </a:t>
            </a:r>
            <a:r>
              <a:rPr lang="en-US" sz="1640" b="true">
                <a:solidFill>
                  <a:srgbClr val="FFFFFF"/>
                </a:solidFill>
                <a:latin typeface="Arial Unicode Bold"/>
                <a:ea typeface="Arial Unicode Bold"/>
                <a:cs typeface="Arial Unicode Bold"/>
                <a:sym typeface="Arial Unicode Bold"/>
              </a:rPr>
              <a:t>88%</a:t>
            </a:r>
            <a:r>
              <a:rPr lang="en-US" sz="1640">
                <a:solidFill>
                  <a:srgbClr val="FFFFFF"/>
                </a:solidFill>
                <a:latin typeface="Arial Unicode"/>
                <a:ea typeface="Arial Unicode"/>
                <a:cs typeface="Arial Unicode"/>
                <a:sym typeface="Arial Unicode"/>
              </a:rPr>
              <a:t> de </a:t>
            </a:r>
            <a:r>
              <a:rPr lang="en-US" sz="1640" b="true">
                <a:solidFill>
                  <a:srgbClr val="FFFFFF"/>
                </a:solidFill>
                <a:latin typeface="Arial Unicode Bold"/>
                <a:ea typeface="Arial Unicode Bold"/>
                <a:cs typeface="Arial Unicode Bold"/>
                <a:sym typeface="Arial Unicode Bold"/>
              </a:rPr>
              <a:t>Accuracy</a:t>
            </a:r>
            <a:r>
              <a:rPr lang="en-US" sz="1640">
                <a:solidFill>
                  <a:srgbClr val="FFFFFF"/>
                </a:solidFill>
                <a:latin typeface="Arial Unicode"/>
                <a:ea typeface="Arial Unicode"/>
                <a:cs typeface="Arial Unicode"/>
                <a:sym typeface="Arial Unicode"/>
              </a:rPr>
              <a:t> en testing, su generalización era buena, pero sólo alcanzaba un </a:t>
            </a:r>
            <a:r>
              <a:rPr lang="en-US" sz="1640" b="true">
                <a:solidFill>
                  <a:srgbClr val="FFFFFF"/>
                </a:solidFill>
                <a:latin typeface="Arial Unicode Bold"/>
                <a:ea typeface="Arial Unicode Bold"/>
                <a:cs typeface="Arial Unicode Bold"/>
                <a:sym typeface="Arial Unicode Bold"/>
              </a:rPr>
              <a:t>30%</a:t>
            </a:r>
            <a:r>
              <a:rPr lang="en-US" sz="1640">
                <a:solidFill>
                  <a:srgbClr val="FFFFFF"/>
                </a:solidFill>
                <a:latin typeface="Arial Unicode"/>
                <a:ea typeface="Arial Unicode"/>
                <a:cs typeface="Arial Unicode"/>
                <a:sym typeface="Arial Unicode"/>
              </a:rPr>
              <a:t> de casos reales.</a:t>
            </a:r>
          </a:p>
        </p:txBody>
      </p:sp>
      <p:sp>
        <p:nvSpPr>
          <p:cNvPr name="TextBox 13" id="13"/>
          <p:cNvSpPr txBox="true"/>
          <p:nvPr/>
        </p:nvSpPr>
        <p:spPr>
          <a:xfrm rot="0">
            <a:off x="14241016" y="6884181"/>
            <a:ext cx="2894459" cy="582477"/>
          </a:xfrm>
          <a:prstGeom prst="rect">
            <a:avLst/>
          </a:prstGeom>
        </p:spPr>
        <p:txBody>
          <a:bodyPr anchor="t" rtlCol="false" tIns="0" lIns="0" bIns="0" rIns="0">
            <a:spAutoFit/>
          </a:bodyPr>
          <a:lstStyle/>
          <a:p>
            <a:pPr algn="l">
              <a:lnSpc>
                <a:spcPts val="2230"/>
              </a:lnSpc>
            </a:pPr>
            <a:r>
              <a:rPr lang="en-US" sz="2535" spc="-159" b="true">
                <a:solidFill>
                  <a:srgbClr val="FFFFFF"/>
                </a:solidFill>
                <a:latin typeface="Arial Unicode Bold"/>
                <a:ea typeface="Arial Unicode Bold"/>
                <a:cs typeface="Arial Unicode Bold"/>
                <a:sym typeface="Arial Unicode Bold"/>
              </a:rPr>
              <a:t>Arquitectura 16 - Gamma</a:t>
            </a:r>
          </a:p>
        </p:txBody>
      </p:sp>
      <p:sp>
        <p:nvSpPr>
          <p:cNvPr name="TextBox 14" id="14"/>
          <p:cNvSpPr txBox="true"/>
          <p:nvPr/>
        </p:nvSpPr>
        <p:spPr>
          <a:xfrm rot="0">
            <a:off x="14249323" y="7514283"/>
            <a:ext cx="2886152" cy="1285878"/>
          </a:xfrm>
          <a:prstGeom prst="rect">
            <a:avLst/>
          </a:prstGeom>
        </p:spPr>
        <p:txBody>
          <a:bodyPr anchor="t" rtlCol="false" tIns="0" lIns="0" bIns="0" rIns="0">
            <a:spAutoFit/>
          </a:bodyPr>
          <a:lstStyle/>
          <a:p>
            <a:pPr algn="l">
              <a:lnSpc>
                <a:spcPts val="1443"/>
              </a:lnSpc>
            </a:pPr>
            <a:r>
              <a:rPr lang="en-US" sz="1640">
                <a:solidFill>
                  <a:srgbClr val="FFFFFF"/>
                </a:solidFill>
                <a:latin typeface="Arial Unicode"/>
                <a:ea typeface="Arial Unicode"/>
                <a:cs typeface="Arial Unicode"/>
                <a:sym typeface="Arial Unicode"/>
              </a:rPr>
              <a:t>El último modelo que mostró buen resultado fue el GAMMA, el cual obtuvo un 91% de Accuracy en testing, además de que su generalización es bastante con un </a:t>
            </a:r>
            <a:r>
              <a:rPr lang="en-US" sz="1640" b="true">
                <a:solidFill>
                  <a:srgbClr val="FFFFFF"/>
                </a:solidFill>
                <a:latin typeface="Arial Unicode Bold"/>
                <a:ea typeface="Arial Unicode Bold"/>
                <a:cs typeface="Arial Unicode Bold"/>
                <a:sym typeface="Arial Unicode Bold"/>
              </a:rPr>
              <a:t>70% </a:t>
            </a:r>
            <a:r>
              <a:rPr lang="en-US" sz="1640">
                <a:solidFill>
                  <a:srgbClr val="FFFFFF"/>
                </a:solidFill>
                <a:latin typeface="Arial Unicode"/>
                <a:ea typeface="Arial Unicode"/>
                <a:cs typeface="Arial Unicode"/>
                <a:sym typeface="Arial Unicode"/>
              </a:rPr>
              <a:t>de precisión en casos reales.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8343092" y="3948668"/>
            <a:ext cx="14975333" cy="14975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447056" y="5773776"/>
            <a:ext cx="13373518" cy="13373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92465" y="7056877"/>
            <a:ext cx="11586956" cy="115869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180127" y="1916004"/>
            <a:ext cx="4364646" cy="4065329"/>
            <a:chOff x="0" y="0"/>
            <a:chExt cx="5819528" cy="5420439"/>
          </a:xfrm>
        </p:grpSpPr>
        <p:sp>
          <p:nvSpPr>
            <p:cNvPr name="Freeform 13" id="13"/>
            <p:cNvSpPr/>
            <p:nvPr/>
          </p:nvSpPr>
          <p:spPr>
            <a:xfrm flipH="false" flipV="false" rot="0">
              <a:off x="0" y="0"/>
              <a:ext cx="5819528" cy="4364646"/>
            </a:xfrm>
            <a:custGeom>
              <a:avLst/>
              <a:gdLst/>
              <a:ahLst/>
              <a:cxnLst/>
              <a:rect r="r" b="b" t="t" l="l"/>
              <a:pathLst>
                <a:path h="4364646" w="5819528">
                  <a:moveTo>
                    <a:pt x="0" y="0"/>
                  </a:moveTo>
                  <a:lnTo>
                    <a:pt x="5819528" y="0"/>
                  </a:lnTo>
                  <a:lnTo>
                    <a:pt x="5819528" y="4364646"/>
                  </a:lnTo>
                  <a:lnTo>
                    <a:pt x="0" y="4364646"/>
                  </a:lnTo>
                  <a:lnTo>
                    <a:pt x="0" y="0"/>
                  </a:lnTo>
                  <a:close/>
                </a:path>
              </a:pathLst>
            </a:custGeom>
            <a:blipFill>
              <a:blip r:embed="rId4"/>
              <a:stretch>
                <a:fillRect l="0" t="0" r="0" b="0"/>
              </a:stretch>
            </a:blipFill>
          </p:spPr>
        </p:sp>
        <p:sp>
          <p:nvSpPr>
            <p:cNvPr name="TextBox 14" id="14"/>
            <p:cNvSpPr txBox="true"/>
            <p:nvPr/>
          </p:nvSpPr>
          <p:spPr>
            <a:xfrm rot="0">
              <a:off x="2551849" y="4269396"/>
              <a:ext cx="715830" cy="1151043"/>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N</a:t>
              </a:r>
            </a:p>
          </p:txBody>
        </p:sp>
      </p:grpSp>
      <p:grpSp>
        <p:nvGrpSpPr>
          <p:cNvPr name="Group 15" id="15"/>
          <p:cNvGrpSpPr/>
          <p:nvPr/>
        </p:nvGrpSpPr>
        <p:grpSpPr>
          <a:xfrm rot="0">
            <a:off x="6959481" y="1916004"/>
            <a:ext cx="4364646" cy="4065329"/>
            <a:chOff x="0" y="0"/>
            <a:chExt cx="5819528" cy="5420439"/>
          </a:xfrm>
        </p:grpSpPr>
        <p:sp>
          <p:nvSpPr>
            <p:cNvPr name="Freeform 16" id="16"/>
            <p:cNvSpPr/>
            <p:nvPr/>
          </p:nvSpPr>
          <p:spPr>
            <a:xfrm flipH="false" flipV="false" rot="0">
              <a:off x="0" y="0"/>
              <a:ext cx="5819528" cy="4364646"/>
            </a:xfrm>
            <a:custGeom>
              <a:avLst/>
              <a:gdLst/>
              <a:ahLst/>
              <a:cxnLst/>
              <a:rect r="r" b="b" t="t" l="l"/>
              <a:pathLst>
                <a:path h="4364646" w="5819528">
                  <a:moveTo>
                    <a:pt x="0" y="0"/>
                  </a:moveTo>
                  <a:lnTo>
                    <a:pt x="5819528" y="0"/>
                  </a:lnTo>
                  <a:lnTo>
                    <a:pt x="5819528" y="4364646"/>
                  </a:lnTo>
                  <a:lnTo>
                    <a:pt x="0" y="4364646"/>
                  </a:lnTo>
                  <a:lnTo>
                    <a:pt x="0" y="0"/>
                  </a:lnTo>
                  <a:close/>
                </a:path>
              </a:pathLst>
            </a:custGeom>
            <a:blipFill>
              <a:blip r:embed="rId4"/>
              <a:stretch>
                <a:fillRect l="0" t="0" r="0" b="0"/>
              </a:stretch>
            </a:blipFill>
          </p:spPr>
        </p:sp>
        <p:sp>
          <p:nvSpPr>
            <p:cNvPr name="TextBox 17" id="17"/>
            <p:cNvSpPr txBox="true"/>
            <p:nvPr/>
          </p:nvSpPr>
          <p:spPr>
            <a:xfrm rot="0">
              <a:off x="2551849" y="4269396"/>
              <a:ext cx="715830" cy="1151043"/>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M</a:t>
              </a:r>
            </a:p>
          </p:txBody>
        </p:sp>
      </p:grpSp>
      <p:sp>
        <p:nvSpPr>
          <p:cNvPr name="Freeform 18" id="18"/>
          <p:cNvSpPr/>
          <p:nvPr/>
        </p:nvSpPr>
        <p:spPr>
          <a:xfrm flipH="false" flipV="false" rot="0">
            <a:off x="6959481" y="1916004"/>
            <a:ext cx="4364646" cy="3273484"/>
          </a:xfrm>
          <a:custGeom>
            <a:avLst/>
            <a:gdLst/>
            <a:ahLst/>
            <a:cxnLst/>
            <a:rect r="r" b="b" t="t" l="l"/>
            <a:pathLst>
              <a:path h="3273484" w="4364646">
                <a:moveTo>
                  <a:pt x="0" y="0"/>
                </a:moveTo>
                <a:lnTo>
                  <a:pt x="4364646" y="0"/>
                </a:lnTo>
                <a:lnTo>
                  <a:pt x="4364646" y="3273484"/>
                </a:lnTo>
                <a:lnTo>
                  <a:pt x="0" y="3273484"/>
                </a:lnTo>
                <a:lnTo>
                  <a:pt x="0" y="0"/>
                </a:lnTo>
                <a:close/>
              </a:path>
            </a:pathLst>
          </a:custGeom>
          <a:blipFill>
            <a:blip r:embed="rId5"/>
            <a:stretch>
              <a:fillRect l="0" t="0" r="0" b="0"/>
            </a:stretch>
          </a:blipFill>
        </p:spPr>
      </p:sp>
      <p:grpSp>
        <p:nvGrpSpPr>
          <p:cNvPr name="Group 19" id="19"/>
          <p:cNvGrpSpPr/>
          <p:nvPr/>
        </p:nvGrpSpPr>
        <p:grpSpPr>
          <a:xfrm rot="0">
            <a:off x="11743227" y="1916004"/>
            <a:ext cx="4364646" cy="4065329"/>
            <a:chOff x="0" y="0"/>
            <a:chExt cx="5819528" cy="5420439"/>
          </a:xfrm>
        </p:grpSpPr>
        <p:sp>
          <p:nvSpPr>
            <p:cNvPr name="Freeform 20" id="20"/>
            <p:cNvSpPr/>
            <p:nvPr/>
          </p:nvSpPr>
          <p:spPr>
            <a:xfrm flipH="false" flipV="false" rot="0">
              <a:off x="0" y="0"/>
              <a:ext cx="5819528" cy="4364646"/>
            </a:xfrm>
            <a:custGeom>
              <a:avLst/>
              <a:gdLst/>
              <a:ahLst/>
              <a:cxnLst/>
              <a:rect r="r" b="b" t="t" l="l"/>
              <a:pathLst>
                <a:path h="4364646" w="5819528">
                  <a:moveTo>
                    <a:pt x="0" y="0"/>
                  </a:moveTo>
                  <a:lnTo>
                    <a:pt x="5819528" y="0"/>
                  </a:lnTo>
                  <a:lnTo>
                    <a:pt x="5819528" y="4364646"/>
                  </a:lnTo>
                  <a:lnTo>
                    <a:pt x="0" y="4364646"/>
                  </a:lnTo>
                  <a:lnTo>
                    <a:pt x="0" y="0"/>
                  </a:lnTo>
                  <a:close/>
                </a:path>
              </a:pathLst>
            </a:custGeom>
            <a:blipFill>
              <a:blip r:embed="rId4"/>
              <a:stretch>
                <a:fillRect l="0" t="0" r="0" b="0"/>
              </a:stretch>
            </a:blipFill>
          </p:spPr>
        </p:sp>
        <p:sp>
          <p:nvSpPr>
            <p:cNvPr name="TextBox 21" id="21"/>
            <p:cNvSpPr txBox="true"/>
            <p:nvPr/>
          </p:nvSpPr>
          <p:spPr>
            <a:xfrm rot="0">
              <a:off x="2551849" y="4269396"/>
              <a:ext cx="715830" cy="1151043"/>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A</a:t>
              </a:r>
            </a:p>
          </p:txBody>
        </p:sp>
      </p:grpSp>
      <p:sp>
        <p:nvSpPr>
          <p:cNvPr name="Freeform 22" id="22"/>
          <p:cNvSpPr/>
          <p:nvPr/>
        </p:nvSpPr>
        <p:spPr>
          <a:xfrm flipH="false" flipV="false" rot="0">
            <a:off x="11743227" y="1916004"/>
            <a:ext cx="4364646" cy="3273484"/>
          </a:xfrm>
          <a:custGeom>
            <a:avLst/>
            <a:gdLst/>
            <a:ahLst/>
            <a:cxnLst/>
            <a:rect r="r" b="b" t="t" l="l"/>
            <a:pathLst>
              <a:path h="3273484" w="4364646">
                <a:moveTo>
                  <a:pt x="0" y="0"/>
                </a:moveTo>
                <a:lnTo>
                  <a:pt x="4364646" y="0"/>
                </a:lnTo>
                <a:lnTo>
                  <a:pt x="4364646" y="3273484"/>
                </a:lnTo>
                <a:lnTo>
                  <a:pt x="0" y="3273484"/>
                </a:lnTo>
                <a:lnTo>
                  <a:pt x="0" y="0"/>
                </a:lnTo>
                <a:close/>
              </a:path>
            </a:pathLst>
          </a:custGeom>
          <a:blipFill>
            <a:blip r:embed="rId6"/>
            <a:stretch>
              <a:fillRect l="0" t="-16666" r="0" b="-16666"/>
            </a:stretch>
          </a:blipFill>
        </p:spPr>
      </p:sp>
      <p:grpSp>
        <p:nvGrpSpPr>
          <p:cNvPr name="Group 23" id="23"/>
          <p:cNvGrpSpPr/>
          <p:nvPr/>
        </p:nvGrpSpPr>
        <p:grpSpPr>
          <a:xfrm rot="0">
            <a:off x="2180127" y="6190883"/>
            <a:ext cx="4364646" cy="4065329"/>
            <a:chOff x="0" y="0"/>
            <a:chExt cx="5819528" cy="5420439"/>
          </a:xfrm>
        </p:grpSpPr>
        <p:sp>
          <p:nvSpPr>
            <p:cNvPr name="Freeform 24" id="24"/>
            <p:cNvSpPr/>
            <p:nvPr/>
          </p:nvSpPr>
          <p:spPr>
            <a:xfrm flipH="false" flipV="false" rot="0">
              <a:off x="0" y="0"/>
              <a:ext cx="5819528" cy="4364646"/>
            </a:xfrm>
            <a:custGeom>
              <a:avLst/>
              <a:gdLst/>
              <a:ahLst/>
              <a:cxnLst/>
              <a:rect r="r" b="b" t="t" l="l"/>
              <a:pathLst>
                <a:path h="4364646" w="5819528">
                  <a:moveTo>
                    <a:pt x="0" y="0"/>
                  </a:moveTo>
                  <a:lnTo>
                    <a:pt x="5819528" y="0"/>
                  </a:lnTo>
                  <a:lnTo>
                    <a:pt x="5819528" y="4364646"/>
                  </a:lnTo>
                  <a:lnTo>
                    <a:pt x="0" y="4364646"/>
                  </a:lnTo>
                  <a:lnTo>
                    <a:pt x="0" y="0"/>
                  </a:lnTo>
                  <a:close/>
                </a:path>
              </a:pathLst>
            </a:custGeom>
            <a:blipFill>
              <a:blip r:embed="rId4"/>
              <a:stretch>
                <a:fillRect l="0" t="0" r="0" b="0"/>
              </a:stretch>
            </a:blipFill>
          </p:spPr>
        </p:sp>
        <p:sp>
          <p:nvSpPr>
            <p:cNvPr name="TextBox 25" id="25"/>
            <p:cNvSpPr txBox="true"/>
            <p:nvPr/>
          </p:nvSpPr>
          <p:spPr>
            <a:xfrm rot="0">
              <a:off x="2551849" y="4269396"/>
              <a:ext cx="715830" cy="1151043"/>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S</a:t>
              </a:r>
            </a:p>
          </p:txBody>
        </p:sp>
      </p:grpSp>
      <p:sp>
        <p:nvSpPr>
          <p:cNvPr name="Freeform 26" id="26"/>
          <p:cNvSpPr/>
          <p:nvPr/>
        </p:nvSpPr>
        <p:spPr>
          <a:xfrm flipH="false" flipV="false" rot="0">
            <a:off x="2180127" y="6190883"/>
            <a:ext cx="4297956" cy="3223467"/>
          </a:xfrm>
          <a:custGeom>
            <a:avLst/>
            <a:gdLst/>
            <a:ahLst/>
            <a:cxnLst/>
            <a:rect r="r" b="b" t="t" l="l"/>
            <a:pathLst>
              <a:path h="3223467" w="4297956">
                <a:moveTo>
                  <a:pt x="0" y="0"/>
                </a:moveTo>
                <a:lnTo>
                  <a:pt x="4297956" y="0"/>
                </a:lnTo>
                <a:lnTo>
                  <a:pt x="4297956" y="3223467"/>
                </a:lnTo>
                <a:lnTo>
                  <a:pt x="0" y="3223467"/>
                </a:lnTo>
                <a:lnTo>
                  <a:pt x="0" y="0"/>
                </a:lnTo>
                <a:close/>
              </a:path>
            </a:pathLst>
          </a:custGeom>
          <a:blipFill>
            <a:blip r:embed="rId7"/>
            <a:stretch>
              <a:fillRect l="0" t="0" r="0" b="0"/>
            </a:stretch>
          </a:blipFill>
        </p:spPr>
      </p:sp>
      <p:grpSp>
        <p:nvGrpSpPr>
          <p:cNvPr name="Group 27" id="27"/>
          <p:cNvGrpSpPr/>
          <p:nvPr/>
        </p:nvGrpSpPr>
        <p:grpSpPr>
          <a:xfrm rot="0">
            <a:off x="6961677" y="6190883"/>
            <a:ext cx="4364646" cy="4065329"/>
            <a:chOff x="0" y="0"/>
            <a:chExt cx="5819528" cy="5420439"/>
          </a:xfrm>
        </p:grpSpPr>
        <p:sp>
          <p:nvSpPr>
            <p:cNvPr name="Freeform 28" id="28"/>
            <p:cNvSpPr/>
            <p:nvPr/>
          </p:nvSpPr>
          <p:spPr>
            <a:xfrm flipH="false" flipV="false" rot="0">
              <a:off x="0" y="0"/>
              <a:ext cx="5819528" cy="4364646"/>
            </a:xfrm>
            <a:custGeom>
              <a:avLst/>
              <a:gdLst/>
              <a:ahLst/>
              <a:cxnLst/>
              <a:rect r="r" b="b" t="t" l="l"/>
              <a:pathLst>
                <a:path h="4364646" w="5819528">
                  <a:moveTo>
                    <a:pt x="0" y="0"/>
                  </a:moveTo>
                  <a:lnTo>
                    <a:pt x="5819528" y="0"/>
                  </a:lnTo>
                  <a:lnTo>
                    <a:pt x="5819528" y="4364646"/>
                  </a:lnTo>
                  <a:lnTo>
                    <a:pt x="0" y="4364646"/>
                  </a:lnTo>
                  <a:lnTo>
                    <a:pt x="0" y="0"/>
                  </a:lnTo>
                  <a:close/>
                </a:path>
              </a:pathLst>
            </a:custGeom>
            <a:blipFill>
              <a:blip r:embed="rId4"/>
              <a:stretch>
                <a:fillRect l="0" t="0" r="0" b="0"/>
              </a:stretch>
            </a:blipFill>
          </p:spPr>
        </p:sp>
        <p:sp>
          <p:nvSpPr>
            <p:cNvPr name="TextBox 29" id="29"/>
            <p:cNvSpPr txBox="true"/>
            <p:nvPr/>
          </p:nvSpPr>
          <p:spPr>
            <a:xfrm rot="0">
              <a:off x="2551849" y="4269396"/>
              <a:ext cx="715830" cy="1151043"/>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T</a:t>
              </a:r>
            </a:p>
          </p:txBody>
        </p:sp>
      </p:grpSp>
      <p:sp>
        <p:nvSpPr>
          <p:cNvPr name="Freeform 30" id="30"/>
          <p:cNvSpPr/>
          <p:nvPr/>
        </p:nvSpPr>
        <p:spPr>
          <a:xfrm flipH="false" flipV="false" rot="0">
            <a:off x="6959481" y="6190883"/>
            <a:ext cx="4366841" cy="3275131"/>
          </a:xfrm>
          <a:custGeom>
            <a:avLst/>
            <a:gdLst/>
            <a:ahLst/>
            <a:cxnLst/>
            <a:rect r="r" b="b" t="t" l="l"/>
            <a:pathLst>
              <a:path h="3275131" w="4366841">
                <a:moveTo>
                  <a:pt x="0" y="0"/>
                </a:moveTo>
                <a:lnTo>
                  <a:pt x="4366842" y="0"/>
                </a:lnTo>
                <a:lnTo>
                  <a:pt x="4366842" y="3275131"/>
                </a:lnTo>
                <a:lnTo>
                  <a:pt x="0" y="3275131"/>
                </a:lnTo>
                <a:lnTo>
                  <a:pt x="0" y="0"/>
                </a:lnTo>
                <a:close/>
              </a:path>
            </a:pathLst>
          </a:custGeom>
          <a:blipFill>
            <a:blip r:embed="rId8"/>
            <a:stretch>
              <a:fillRect l="0" t="0" r="0" b="0"/>
            </a:stretch>
          </a:blipFill>
        </p:spPr>
      </p:sp>
      <p:sp>
        <p:nvSpPr>
          <p:cNvPr name="TextBox 31" id="31"/>
          <p:cNvSpPr txBox="true"/>
          <p:nvPr/>
        </p:nvSpPr>
        <p:spPr>
          <a:xfrm rot="0">
            <a:off x="4101013" y="625179"/>
            <a:ext cx="10085975" cy="1083267"/>
          </a:xfrm>
          <a:prstGeom prst="rect">
            <a:avLst/>
          </a:prstGeom>
        </p:spPr>
        <p:txBody>
          <a:bodyPr anchor="t" rtlCol="false" tIns="0" lIns="0" bIns="0" rIns="0">
            <a:spAutoFit/>
          </a:bodyPr>
          <a:lstStyle/>
          <a:p>
            <a:pPr algn="l">
              <a:lnSpc>
                <a:spcPts val="7861"/>
              </a:lnSpc>
            </a:pPr>
            <a:r>
              <a:rPr lang="en-US" sz="8933" spc="-562" b="true">
                <a:solidFill>
                  <a:srgbClr val="FFFFFF"/>
                </a:solidFill>
                <a:latin typeface="Arial Unicode Bold"/>
                <a:ea typeface="Arial Unicode Bold"/>
                <a:cs typeface="Arial Unicode Bold"/>
                <a:sym typeface="Arial Unicode Bold"/>
              </a:rPr>
              <a:t>Señas problemáticas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8343092" y="3948668"/>
            <a:ext cx="14975333" cy="14975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447056" y="5773776"/>
            <a:ext cx="13373518" cy="13373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92465" y="7056877"/>
            <a:ext cx="11586956" cy="115869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03827" y="1582559"/>
            <a:ext cx="3243228" cy="4603631"/>
          </a:xfrm>
          <a:custGeom>
            <a:avLst/>
            <a:gdLst/>
            <a:ahLst/>
            <a:cxnLst/>
            <a:rect r="r" b="b" t="t" l="l"/>
            <a:pathLst>
              <a:path h="4603631" w="3243228">
                <a:moveTo>
                  <a:pt x="0" y="0"/>
                </a:moveTo>
                <a:lnTo>
                  <a:pt x="3243229" y="0"/>
                </a:lnTo>
                <a:lnTo>
                  <a:pt x="3243229" y="4603631"/>
                </a:lnTo>
                <a:lnTo>
                  <a:pt x="0" y="4603631"/>
                </a:lnTo>
                <a:lnTo>
                  <a:pt x="0" y="0"/>
                </a:lnTo>
                <a:close/>
              </a:path>
            </a:pathLst>
          </a:custGeom>
          <a:blipFill>
            <a:blip r:embed="rId4"/>
            <a:stretch>
              <a:fillRect l="0" t="-23804" r="0" b="0"/>
            </a:stretch>
          </a:blipFill>
        </p:spPr>
      </p:sp>
      <p:sp>
        <p:nvSpPr>
          <p:cNvPr name="Freeform 13" id="13"/>
          <p:cNvSpPr/>
          <p:nvPr/>
        </p:nvSpPr>
        <p:spPr>
          <a:xfrm flipH="false" flipV="false" rot="0">
            <a:off x="7955042" y="6504345"/>
            <a:ext cx="3243228" cy="3635374"/>
          </a:xfrm>
          <a:custGeom>
            <a:avLst/>
            <a:gdLst/>
            <a:ahLst/>
            <a:cxnLst/>
            <a:rect r="r" b="b" t="t" l="l"/>
            <a:pathLst>
              <a:path h="3635374" w="3243228">
                <a:moveTo>
                  <a:pt x="0" y="0"/>
                </a:moveTo>
                <a:lnTo>
                  <a:pt x="3243228" y="0"/>
                </a:lnTo>
                <a:lnTo>
                  <a:pt x="3243228" y="3635374"/>
                </a:lnTo>
                <a:lnTo>
                  <a:pt x="0" y="3635374"/>
                </a:lnTo>
                <a:lnTo>
                  <a:pt x="0" y="0"/>
                </a:lnTo>
                <a:close/>
              </a:path>
            </a:pathLst>
          </a:custGeom>
          <a:blipFill>
            <a:blip r:embed="rId5"/>
            <a:stretch>
              <a:fillRect l="0" t="-26634" r="0" b="-30144"/>
            </a:stretch>
          </a:blipFill>
        </p:spPr>
      </p:sp>
      <p:sp>
        <p:nvSpPr>
          <p:cNvPr name="Freeform 14" id="14"/>
          <p:cNvSpPr/>
          <p:nvPr/>
        </p:nvSpPr>
        <p:spPr>
          <a:xfrm flipH="false" flipV="false" rot="0">
            <a:off x="6651262" y="1582559"/>
            <a:ext cx="3243228" cy="4780384"/>
          </a:xfrm>
          <a:custGeom>
            <a:avLst/>
            <a:gdLst/>
            <a:ahLst/>
            <a:cxnLst/>
            <a:rect r="r" b="b" t="t" l="l"/>
            <a:pathLst>
              <a:path h="4780384" w="3243228">
                <a:moveTo>
                  <a:pt x="0" y="0"/>
                </a:moveTo>
                <a:lnTo>
                  <a:pt x="3243229" y="0"/>
                </a:lnTo>
                <a:lnTo>
                  <a:pt x="3243229" y="4780384"/>
                </a:lnTo>
                <a:lnTo>
                  <a:pt x="0" y="4780384"/>
                </a:lnTo>
                <a:lnTo>
                  <a:pt x="0" y="0"/>
                </a:lnTo>
                <a:close/>
              </a:path>
            </a:pathLst>
          </a:custGeom>
          <a:blipFill>
            <a:blip r:embed="rId6"/>
            <a:stretch>
              <a:fillRect l="0" t="-19226" r="0" b="0"/>
            </a:stretch>
          </a:blipFill>
        </p:spPr>
      </p:sp>
      <p:sp>
        <p:nvSpPr>
          <p:cNvPr name="Freeform 15" id="15"/>
          <p:cNvSpPr/>
          <p:nvPr/>
        </p:nvSpPr>
        <p:spPr>
          <a:xfrm flipH="false" flipV="false" rot="0">
            <a:off x="10419125" y="1582559"/>
            <a:ext cx="3243228" cy="4921786"/>
          </a:xfrm>
          <a:custGeom>
            <a:avLst/>
            <a:gdLst/>
            <a:ahLst/>
            <a:cxnLst/>
            <a:rect r="r" b="b" t="t" l="l"/>
            <a:pathLst>
              <a:path h="4921786" w="3243228">
                <a:moveTo>
                  <a:pt x="0" y="0"/>
                </a:moveTo>
                <a:lnTo>
                  <a:pt x="3243228" y="0"/>
                </a:lnTo>
                <a:lnTo>
                  <a:pt x="3243228" y="4921786"/>
                </a:lnTo>
                <a:lnTo>
                  <a:pt x="0" y="4921786"/>
                </a:lnTo>
                <a:lnTo>
                  <a:pt x="0" y="0"/>
                </a:lnTo>
                <a:close/>
              </a:path>
            </a:pathLst>
          </a:custGeom>
          <a:blipFill>
            <a:blip r:embed="rId7"/>
            <a:stretch>
              <a:fillRect l="0" t="-15801" r="0" b="0"/>
            </a:stretch>
          </a:blipFill>
        </p:spPr>
      </p:sp>
      <p:sp>
        <p:nvSpPr>
          <p:cNvPr name="Freeform 16" id="16"/>
          <p:cNvSpPr/>
          <p:nvPr/>
        </p:nvSpPr>
        <p:spPr>
          <a:xfrm flipH="false" flipV="false" rot="0">
            <a:off x="3408034" y="6214644"/>
            <a:ext cx="3243228" cy="4214775"/>
          </a:xfrm>
          <a:custGeom>
            <a:avLst/>
            <a:gdLst/>
            <a:ahLst/>
            <a:cxnLst/>
            <a:rect r="r" b="b" t="t" l="l"/>
            <a:pathLst>
              <a:path h="4214775" w="3243228">
                <a:moveTo>
                  <a:pt x="0" y="0"/>
                </a:moveTo>
                <a:lnTo>
                  <a:pt x="3243228" y="0"/>
                </a:lnTo>
                <a:lnTo>
                  <a:pt x="3243228" y="4214775"/>
                </a:lnTo>
                <a:lnTo>
                  <a:pt x="0" y="4214775"/>
                </a:lnTo>
                <a:lnTo>
                  <a:pt x="0" y="0"/>
                </a:lnTo>
                <a:close/>
              </a:path>
            </a:pathLst>
          </a:custGeom>
          <a:blipFill>
            <a:blip r:embed="rId8"/>
            <a:stretch>
              <a:fillRect l="0" t="-35226" r="0" b="0"/>
            </a:stretch>
          </a:blipFill>
        </p:spPr>
      </p:sp>
      <p:sp>
        <p:nvSpPr>
          <p:cNvPr name="Freeform 17" id="17"/>
          <p:cNvSpPr/>
          <p:nvPr/>
        </p:nvSpPr>
        <p:spPr>
          <a:xfrm flipH="false" flipV="false" rot="0">
            <a:off x="3447056" y="1582559"/>
            <a:ext cx="3243228" cy="4957136"/>
          </a:xfrm>
          <a:custGeom>
            <a:avLst/>
            <a:gdLst/>
            <a:ahLst/>
            <a:cxnLst/>
            <a:rect r="r" b="b" t="t" l="l"/>
            <a:pathLst>
              <a:path h="4957136" w="3243228">
                <a:moveTo>
                  <a:pt x="0" y="0"/>
                </a:moveTo>
                <a:lnTo>
                  <a:pt x="3243228" y="0"/>
                </a:lnTo>
                <a:lnTo>
                  <a:pt x="3243228" y="4957136"/>
                </a:lnTo>
                <a:lnTo>
                  <a:pt x="0" y="4957136"/>
                </a:lnTo>
                <a:lnTo>
                  <a:pt x="0" y="0"/>
                </a:lnTo>
                <a:close/>
              </a:path>
            </a:pathLst>
          </a:custGeom>
          <a:blipFill>
            <a:blip r:embed="rId9"/>
            <a:stretch>
              <a:fillRect l="0" t="-14975" r="0" b="0"/>
            </a:stretch>
          </a:blipFill>
        </p:spPr>
      </p:sp>
      <p:sp>
        <p:nvSpPr>
          <p:cNvPr name="Freeform 18" id="18"/>
          <p:cNvSpPr/>
          <p:nvPr/>
        </p:nvSpPr>
        <p:spPr>
          <a:xfrm flipH="false" flipV="false" rot="0">
            <a:off x="14186987" y="4043452"/>
            <a:ext cx="3243228" cy="5558095"/>
          </a:xfrm>
          <a:custGeom>
            <a:avLst/>
            <a:gdLst/>
            <a:ahLst/>
            <a:cxnLst/>
            <a:rect r="r" b="b" t="t" l="l"/>
            <a:pathLst>
              <a:path h="5558095" w="3243228">
                <a:moveTo>
                  <a:pt x="0" y="0"/>
                </a:moveTo>
                <a:lnTo>
                  <a:pt x="3243229" y="0"/>
                </a:lnTo>
                <a:lnTo>
                  <a:pt x="3243229" y="5558095"/>
                </a:lnTo>
                <a:lnTo>
                  <a:pt x="0" y="5558095"/>
                </a:lnTo>
                <a:lnTo>
                  <a:pt x="0" y="0"/>
                </a:lnTo>
                <a:close/>
              </a:path>
            </a:pathLst>
          </a:custGeom>
          <a:blipFill>
            <a:blip r:embed="rId10"/>
            <a:stretch>
              <a:fillRect l="0" t="-2544" r="0" b="0"/>
            </a:stretch>
          </a:blipFill>
        </p:spPr>
      </p:sp>
      <p:sp>
        <p:nvSpPr>
          <p:cNvPr name="TextBox 19" id="19"/>
          <p:cNvSpPr txBox="true"/>
          <p:nvPr/>
        </p:nvSpPr>
        <p:spPr>
          <a:xfrm rot="0">
            <a:off x="4101013" y="499291"/>
            <a:ext cx="10085975" cy="1083267"/>
          </a:xfrm>
          <a:prstGeom prst="rect">
            <a:avLst/>
          </a:prstGeom>
        </p:spPr>
        <p:txBody>
          <a:bodyPr anchor="t" rtlCol="false" tIns="0" lIns="0" bIns="0" rIns="0">
            <a:spAutoFit/>
          </a:bodyPr>
          <a:lstStyle/>
          <a:p>
            <a:pPr algn="l">
              <a:lnSpc>
                <a:spcPts val="7861"/>
              </a:lnSpc>
            </a:pPr>
            <a:r>
              <a:rPr lang="en-US" sz="8933" spc="-562" b="true">
                <a:solidFill>
                  <a:srgbClr val="FFFFFF"/>
                </a:solidFill>
                <a:latin typeface="Arial Unicode Bold"/>
                <a:ea typeface="Arial Unicode Bold"/>
                <a:cs typeface="Arial Unicode Bold"/>
                <a:sym typeface="Arial Unicode Bold"/>
              </a:rPr>
              <a:t>Señas problemáticas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387669" y="2567037"/>
            <a:ext cx="17512662" cy="5647834"/>
          </a:xfrm>
          <a:custGeom>
            <a:avLst/>
            <a:gdLst/>
            <a:ahLst/>
            <a:cxnLst/>
            <a:rect r="r" b="b" t="t" l="l"/>
            <a:pathLst>
              <a:path h="5647834" w="17512662">
                <a:moveTo>
                  <a:pt x="0" y="0"/>
                </a:moveTo>
                <a:lnTo>
                  <a:pt x="17512662" y="0"/>
                </a:lnTo>
                <a:lnTo>
                  <a:pt x="17512662" y="5647833"/>
                </a:lnTo>
                <a:lnTo>
                  <a:pt x="0" y="5647833"/>
                </a:lnTo>
                <a:lnTo>
                  <a:pt x="0" y="0"/>
                </a:lnTo>
                <a:close/>
              </a:path>
            </a:pathLst>
          </a:custGeom>
          <a:blipFill>
            <a:blip r:embed="rId2"/>
            <a:stretch>
              <a:fillRect l="0" t="0" r="0" b="0"/>
            </a:stretch>
          </a:blipFill>
        </p:spPr>
      </p:sp>
      <p:sp>
        <p:nvSpPr>
          <p:cNvPr name="TextBox 3" id="3"/>
          <p:cNvSpPr txBox="true"/>
          <p:nvPr/>
        </p:nvSpPr>
        <p:spPr>
          <a:xfrm rot="0">
            <a:off x="5694809" y="1219200"/>
            <a:ext cx="6898383" cy="720090"/>
          </a:xfrm>
          <a:prstGeom prst="rect">
            <a:avLst/>
          </a:prstGeom>
        </p:spPr>
        <p:txBody>
          <a:bodyPr anchor="t" rtlCol="false" tIns="0" lIns="0" bIns="0" rIns="0">
            <a:spAutoFit/>
          </a:bodyPr>
          <a:lstStyle/>
          <a:p>
            <a:pPr algn="l">
              <a:lnSpc>
                <a:spcPts val="5280"/>
              </a:lnSpc>
            </a:pPr>
            <a:r>
              <a:rPr lang="en-US" sz="6000" spc="-378" b="true">
                <a:solidFill>
                  <a:srgbClr val="FFFFFF"/>
                </a:solidFill>
                <a:latin typeface="Arial Unicode Bold"/>
                <a:ea typeface="Arial Unicode Bold"/>
                <a:cs typeface="Arial Unicode Bold"/>
                <a:sym typeface="Arial Unicode Bold"/>
              </a:rPr>
              <a:t>Arquitectura de la red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047305" y="8247276"/>
            <a:ext cx="22336141" cy="4079448"/>
            <a:chOff x="0" y="0"/>
            <a:chExt cx="29781522" cy="5439264"/>
          </a:xfrm>
        </p:grpSpPr>
        <p:sp>
          <p:nvSpPr>
            <p:cNvPr name="Freeform 3" id="3"/>
            <p:cNvSpPr/>
            <p:nvPr/>
          </p:nvSpPr>
          <p:spPr>
            <a:xfrm flipH="false" flipV="false" rot="0">
              <a:off x="0" y="0"/>
              <a:ext cx="14890761" cy="5439264"/>
            </a:xfrm>
            <a:custGeom>
              <a:avLst/>
              <a:gdLst/>
              <a:ahLst/>
              <a:cxnLst/>
              <a:rect r="r" b="b" t="t" l="l"/>
              <a:pathLst>
                <a:path h="5439264" w="14890761">
                  <a:moveTo>
                    <a:pt x="0" y="0"/>
                  </a:moveTo>
                  <a:lnTo>
                    <a:pt x="14890761" y="0"/>
                  </a:lnTo>
                  <a:lnTo>
                    <a:pt x="14890761" y="5439264"/>
                  </a:lnTo>
                  <a:lnTo>
                    <a:pt x="0" y="5439264"/>
                  </a:lnTo>
                  <a:lnTo>
                    <a:pt x="0" y="0"/>
                  </a:lnTo>
                  <a:close/>
                </a:path>
              </a:pathLst>
            </a:custGeom>
            <a:blipFill>
              <a:blip r:embed="rId2"/>
              <a:stretch>
                <a:fillRect l="0" t="0" r="0" b="0"/>
              </a:stretch>
            </a:blipFill>
          </p:spPr>
        </p:sp>
        <p:sp>
          <p:nvSpPr>
            <p:cNvPr name="Freeform 4" id="4"/>
            <p:cNvSpPr/>
            <p:nvPr/>
          </p:nvSpPr>
          <p:spPr>
            <a:xfrm flipH="true" flipV="false" rot="0">
              <a:off x="14890761" y="0"/>
              <a:ext cx="14890761" cy="5439264"/>
            </a:xfrm>
            <a:custGeom>
              <a:avLst/>
              <a:gdLst/>
              <a:ahLst/>
              <a:cxnLst/>
              <a:rect r="r" b="b" t="t" l="l"/>
              <a:pathLst>
                <a:path h="5439264" w="14890761">
                  <a:moveTo>
                    <a:pt x="14890761" y="0"/>
                  </a:moveTo>
                  <a:lnTo>
                    <a:pt x="0" y="0"/>
                  </a:lnTo>
                  <a:lnTo>
                    <a:pt x="0" y="5439264"/>
                  </a:lnTo>
                  <a:lnTo>
                    <a:pt x="14890761" y="5439264"/>
                  </a:lnTo>
                  <a:lnTo>
                    <a:pt x="14890761" y="0"/>
                  </a:lnTo>
                  <a:close/>
                </a:path>
              </a:pathLst>
            </a:custGeom>
            <a:blipFill>
              <a:blip r:embed="rId2"/>
              <a:stretch>
                <a:fillRect l="0" t="0" r="0" b="0"/>
              </a:stretch>
            </a:blipFill>
          </p:spPr>
        </p:sp>
      </p:grpSp>
      <p:grpSp>
        <p:nvGrpSpPr>
          <p:cNvPr name="Group 5" id="5"/>
          <p:cNvGrpSpPr/>
          <p:nvPr/>
        </p:nvGrpSpPr>
        <p:grpSpPr>
          <a:xfrm rot="0">
            <a:off x="10120766" y="1898801"/>
            <a:ext cx="6489398" cy="64893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6666" t="0" r="-16666" b="0"/>
              </a:stretch>
            </a:blipFill>
            <a:ln w="104775" cap="sq">
              <a:gradFill>
                <a:gsLst>
                  <a:gs pos="0">
                    <a:srgbClr val="7B67F0">
                      <a:alpha val="100000"/>
                    </a:srgbClr>
                  </a:gs>
                  <a:gs pos="50000">
                    <a:srgbClr val="FFAFFF">
                      <a:alpha val="100000"/>
                    </a:srgbClr>
                  </a:gs>
                  <a:gs pos="100000">
                    <a:srgbClr val="AFEEFF">
                      <a:alpha val="100000"/>
                    </a:srgbClr>
                  </a:gs>
                </a:gsLst>
                <a:lin ang="0"/>
              </a:gradFill>
              <a:prstDash val="solid"/>
              <a:miter/>
            </a:ln>
          </p:spPr>
        </p:sp>
      </p:grpSp>
      <p:sp>
        <p:nvSpPr>
          <p:cNvPr name="Freeform 7" id="7"/>
          <p:cNvSpPr/>
          <p:nvPr/>
        </p:nvSpPr>
        <p:spPr>
          <a:xfrm flipH="false" flipV="false" rot="0">
            <a:off x="-3087806" y="-3284285"/>
            <a:ext cx="5307428" cy="5487003"/>
          </a:xfrm>
          <a:custGeom>
            <a:avLst/>
            <a:gdLst/>
            <a:ahLst/>
            <a:cxnLst/>
            <a:rect r="r" b="b" t="t" l="l"/>
            <a:pathLst>
              <a:path h="5487003" w="5307428">
                <a:moveTo>
                  <a:pt x="0" y="0"/>
                </a:moveTo>
                <a:lnTo>
                  <a:pt x="5307428" y="0"/>
                </a:lnTo>
                <a:lnTo>
                  <a:pt x="5307428" y="5487003"/>
                </a:lnTo>
                <a:lnTo>
                  <a:pt x="0" y="5487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87443" y="2213126"/>
            <a:ext cx="6206629" cy="2352014"/>
          </a:xfrm>
          <a:prstGeom prst="rect">
            <a:avLst/>
          </a:prstGeom>
        </p:spPr>
        <p:txBody>
          <a:bodyPr anchor="t" rtlCol="false" tIns="0" lIns="0" bIns="0" rIns="0">
            <a:spAutoFit/>
          </a:bodyPr>
          <a:lstStyle/>
          <a:p>
            <a:pPr algn="l">
              <a:lnSpc>
                <a:spcPts val="8897"/>
              </a:lnSpc>
            </a:pPr>
            <a:r>
              <a:rPr lang="en-US" sz="10110" spc="-636" b="true">
                <a:solidFill>
                  <a:srgbClr val="A5F7FF"/>
                </a:solidFill>
                <a:latin typeface="Arial Unicode Bold"/>
                <a:ea typeface="Arial Unicode Bold"/>
                <a:cs typeface="Arial Unicode Bold"/>
                <a:sym typeface="Arial Unicode Bold"/>
              </a:rPr>
              <a:t>Cómo funciona</a:t>
            </a:r>
          </a:p>
        </p:txBody>
      </p:sp>
      <p:sp>
        <p:nvSpPr>
          <p:cNvPr name="TextBox 9" id="9"/>
          <p:cNvSpPr txBox="true"/>
          <p:nvPr/>
        </p:nvSpPr>
        <p:spPr>
          <a:xfrm rot="0">
            <a:off x="1687443" y="4857621"/>
            <a:ext cx="7456557" cy="3163650"/>
          </a:xfrm>
          <a:prstGeom prst="rect">
            <a:avLst/>
          </a:prstGeom>
        </p:spPr>
        <p:txBody>
          <a:bodyPr anchor="t" rtlCol="false" tIns="0" lIns="0" bIns="0" rIns="0">
            <a:spAutoFit/>
          </a:bodyPr>
          <a:lstStyle/>
          <a:p>
            <a:pPr algn="l">
              <a:lnSpc>
                <a:spcPts val="2303"/>
              </a:lnSpc>
            </a:pPr>
            <a:r>
              <a:rPr lang="en-US" sz="23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
        <p:nvSpPr>
          <p:cNvPr name="Freeform 10" id="10"/>
          <p:cNvSpPr/>
          <p:nvPr/>
        </p:nvSpPr>
        <p:spPr>
          <a:xfrm flipH="false" flipV="false" rot="0">
            <a:off x="15981408" y="8021271"/>
            <a:ext cx="5307428" cy="5487003"/>
          </a:xfrm>
          <a:custGeom>
            <a:avLst/>
            <a:gdLst/>
            <a:ahLst/>
            <a:cxnLst/>
            <a:rect r="r" b="b" t="t" l="l"/>
            <a:pathLst>
              <a:path h="5487003" w="5307428">
                <a:moveTo>
                  <a:pt x="0" y="0"/>
                </a:moveTo>
                <a:lnTo>
                  <a:pt x="5307429" y="0"/>
                </a:lnTo>
                <a:lnTo>
                  <a:pt x="5307429" y="5487003"/>
                </a:lnTo>
                <a:lnTo>
                  <a:pt x="0" y="5487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DAGVvnR2ErM</dc:identifier>
  <dcterms:modified xsi:type="dcterms:W3CDTF">2011-08-01T06:04:30Z</dcterms:modified>
  <cp:revision>1</cp:revision>
  <dc:title>Presentación SignAI Final 2</dc:title>
</cp:coreProperties>
</file>